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256" r:id="rId2"/>
    <p:sldId id="258" r:id="rId3"/>
    <p:sldId id="263" r:id="rId4"/>
    <p:sldId id="264" r:id="rId5"/>
    <p:sldId id="290" r:id="rId6"/>
    <p:sldId id="291" r:id="rId7"/>
    <p:sldId id="292" r:id="rId8"/>
    <p:sldId id="293" r:id="rId9"/>
    <p:sldId id="294" r:id="rId10"/>
    <p:sldId id="295" r:id="rId11"/>
    <p:sldId id="296" r:id="rId12"/>
    <p:sldId id="297" r:id="rId13"/>
    <p:sldId id="298" r:id="rId14"/>
    <p:sldId id="299" r:id="rId15"/>
    <p:sldId id="300" r:id="rId16"/>
    <p:sldId id="301" r:id="rId17"/>
    <p:sldId id="302" r:id="rId18"/>
    <p:sldId id="303" r:id="rId19"/>
    <p:sldId id="304" r:id="rId20"/>
    <p:sldId id="305" r:id="rId21"/>
    <p:sldId id="306" r:id="rId22"/>
    <p:sldId id="307" r:id="rId23"/>
    <p:sldId id="308" r:id="rId24"/>
    <p:sldId id="310" r:id="rId25"/>
    <p:sldId id="309" r:id="rId26"/>
    <p:sldId id="311" r:id="rId27"/>
    <p:sldId id="267" r:id="rId28"/>
  </p:sldIdLst>
  <p:sldSz cx="9144000" cy="6858000" type="screen4x3"/>
  <p:notesSz cx="6669088"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95" autoAdjust="0"/>
    <p:restoredTop sz="94400" autoAdjust="0"/>
  </p:normalViewPr>
  <p:slideViewPr>
    <p:cSldViewPr>
      <p:cViewPr>
        <p:scale>
          <a:sx n="42" d="100"/>
          <a:sy n="42" d="100"/>
        </p:scale>
        <p:origin x="-274" y="-4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6366C1-91B8-46D1-B788-BC65020322EC}"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47AF1BEB-197B-41A1-A6A1-6E71DF18CC02}">
      <dgm:prSet phldrT="[Text]"/>
      <dgm:spPr>
        <a:noFill/>
        <a:ln>
          <a:noFill/>
        </a:ln>
      </dgm:spPr>
      <dgm:t>
        <a:bodyPr/>
        <a:lstStyle/>
        <a:p>
          <a:r>
            <a:rPr lang="en-US" smtClean="0">
              <a:solidFill>
                <a:schemeClr val="tx1"/>
              </a:solidFill>
            </a:rPr>
            <a:t>Final consultation </a:t>
          </a:r>
          <a:r>
            <a:rPr lang="en-US" dirty="0" smtClean="0">
              <a:solidFill>
                <a:schemeClr val="tx1"/>
              </a:solidFill>
            </a:rPr>
            <a:t>text to be approved by the Steering Group</a:t>
          </a:r>
          <a:endParaRPr lang="en-US" dirty="0">
            <a:solidFill>
              <a:schemeClr val="tx1"/>
            </a:solidFill>
          </a:endParaRPr>
        </a:p>
      </dgm:t>
    </dgm:pt>
    <dgm:pt modelId="{93939AE2-665E-463B-9AA2-1C618FE177D0}" type="parTrans" cxnId="{C41AF58C-36F3-4AB8-A068-AC891DA79441}">
      <dgm:prSet/>
      <dgm:spPr/>
      <dgm:t>
        <a:bodyPr/>
        <a:lstStyle/>
        <a:p>
          <a:endParaRPr lang="en-US"/>
        </a:p>
      </dgm:t>
    </dgm:pt>
    <dgm:pt modelId="{7C602948-591B-46FA-B782-48076BBDBCB7}" type="sibTrans" cxnId="{C41AF58C-36F3-4AB8-A068-AC891DA79441}">
      <dgm:prSet/>
      <dgm:spPr>
        <a:solidFill>
          <a:srgbClr val="00823B"/>
        </a:solidFill>
      </dgm:spPr>
      <dgm:t>
        <a:bodyPr/>
        <a:lstStyle/>
        <a:p>
          <a:endParaRPr lang="en-US"/>
        </a:p>
      </dgm:t>
    </dgm:pt>
    <dgm:pt modelId="{237428F6-4194-4FD8-B2C9-7981313A3748}">
      <dgm:prSet phldrT="[Text]"/>
      <dgm:spPr>
        <a:noFill/>
        <a:ln>
          <a:noFill/>
        </a:ln>
      </dgm:spPr>
      <dgm:t>
        <a:bodyPr/>
        <a:lstStyle/>
        <a:p>
          <a:r>
            <a:rPr lang="en-US" dirty="0" smtClean="0">
              <a:solidFill>
                <a:schemeClr val="tx1"/>
              </a:solidFill>
            </a:rPr>
            <a:t>Full branding of consultation draft Plan</a:t>
          </a:r>
          <a:endParaRPr lang="en-US" dirty="0">
            <a:solidFill>
              <a:schemeClr val="tx1"/>
            </a:solidFill>
          </a:endParaRPr>
        </a:p>
      </dgm:t>
    </dgm:pt>
    <dgm:pt modelId="{1D704563-03E3-40D1-AA40-08B524FAD526}" type="parTrans" cxnId="{D6E964E9-321F-4028-92A5-ED626E7380ED}">
      <dgm:prSet/>
      <dgm:spPr/>
      <dgm:t>
        <a:bodyPr/>
        <a:lstStyle/>
        <a:p>
          <a:endParaRPr lang="en-US"/>
        </a:p>
      </dgm:t>
    </dgm:pt>
    <dgm:pt modelId="{F0564081-7F15-497C-8F38-8D0080EDDC8A}" type="sibTrans" cxnId="{D6E964E9-321F-4028-92A5-ED626E7380ED}">
      <dgm:prSet/>
      <dgm:spPr>
        <a:solidFill>
          <a:srgbClr val="00823B"/>
        </a:solidFill>
      </dgm:spPr>
      <dgm:t>
        <a:bodyPr/>
        <a:lstStyle/>
        <a:p>
          <a:endParaRPr lang="en-US"/>
        </a:p>
      </dgm:t>
    </dgm:pt>
    <dgm:pt modelId="{234CABBE-9899-43AC-B02B-A05FBA21C8EE}">
      <dgm:prSet phldrT="[Text]"/>
      <dgm:spPr>
        <a:noFill/>
        <a:ln>
          <a:noFill/>
        </a:ln>
      </dgm:spPr>
      <dgm:t>
        <a:bodyPr/>
        <a:lstStyle/>
        <a:p>
          <a:r>
            <a:rPr lang="en-US" dirty="0" smtClean="0">
              <a:solidFill>
                <a:schemeClr val="tx1"/>
              </a:solidFill>
            </a:rPr>
            <a:t>6 week public consultation commences</a:t>
          </a:r>
          <a:endParaRPr lang="en-US" dirty="0">
            <a:solidFill>
              <a:schemeClr val="tx1"/>
            </a:solidFill>
          </a:endParaRPr>
        </a:p>
      </dgm:t>
    </dgm:pt>
    <dgm:pt modelId="{DE92D1BD-13F1-45C0-BEF4-B4B214235E1C}" type="parTrans" cxnId="{1F7225C5-E389-494F-B345-42C495BD8D43}">
      <dgm:prSet/>
      <dgm:spPr/>
      <dgm:t>
        <a:bodyPr/>
        <a:lstStyle/>
        <a:p>
          <a:endParaRPr lang="en-US"/>
        </a:p>
      </dgm:t>
    </dgm:pt>
    <dgm:pt modelId="{F583CAEB-D8A3-4D3A-A5CC-6AC74EA5CC67}" type="sibTrans" cxnId="{1F7225C5-E389-494F-B345-42C495BD8D43}">
      <dgm:prSet/>
      <dgm:spPr>
        <a:solidFill>
          <a:srgbClr val="00823B"/>
        </a:solidFill>
      </dgm:spPr>
      <dgm:t>
        <a:bodyPr/>
        <a:lstStyle/>
        <a:p>
          <a:endParaRPr lang="en-US"/>
        </a:p>
      </dgm:t>
    </dgm:pt>
    <dgm:pt modelId="{ADBB68A7-5381-4A94-984D-D3AB9D55D776}">
      <dgm:prSet/>
      <dgm:spPr>
        <a:noFill/>
        <a:ln>
          <a:noFill/>
        </a:ln>
      </dgm:spPr>
      <dgm:t>
        <a:bodyPr/>
        <a:lstStyle/>
        <a:p>
          <a:r>
            <a:rPr lang="en-US" dirty="0" smtClean="0">
              <a:solidFill>
                <a:schemeClr val="tx1"/>
              </a:solidFill>
            </a:rPr>
            <a:t>Special MNF Member presentation of the Plan</a:t>
          </a:r>
          <a:endParaRPr lang="en-US" dirty="0">
            <a:solidFill>
              <a:schemeClr val="tx1"/>
            </a:solidFill>
          </a:endParaRPr>
        </a:p>
      </dgm:t>
    </dgm:pt>
    <dgm:pt modelId="{F9C889FE-E658-431D-BDA3-4B724C1E45C9}" type="parTrans" cxnId="{7DDE1498-6170-4311-9D08-9294E95B9B08}">
      <dgm:prSet/>
      <dgm:spPr/>
      <dgm:t>
        <a:bodyPr/>
        <a:lstStyle/>
        <a:p>
          <a:endParaRPr lang="en-US"/>
        </a:p>
      </dgm:t>
    </dgm:pt>
    <dgm:pt modelId="{10ACCA7E-81F9-4333-A600-691F862D34EA}" type="sibTrans" cxnId="{7DDE1498-6170-4311-9D08-9294E95B9B08}">
      <dgm:prSet/>
      <dgm:spPr>
        <a:solidFill>
          <a:srgbClr val="00823B"/>
        </a:solidFill>
      </dgm:spPr>
      <dgm:t>
        <a:bodyPr/>
        <a:lstStyle/>
        <a:p>
          <a:endParaRPr lang="en-US"/>
        </a:p>
      </dgm:t>
    </dgm:pt>
    <dgm:pt modelId="{9C4841D6-F159-4157-BD41-27017400332E}">
      <dgm:prSet/>
      <dgm:spPr>
        <a:noFill/>
        <a:ln>
          <a:noFill/>
        </a:ln>
      </dgm:spPr>
      <dgm:t>
        <a:bodyPr/>
        <a:lstStyle/>
        <a:p>
          <a:endParaRPr lang="en-US" dirty="0" smtClean="0">
            <a:solidFill>
              <a:schemeClr val="tx1"/>
            </a:solidFill>
          </a:endParaRPr>
        </a:p>
        <a:p>
          <a:r>
            <a:rPr lang="en-US" dirty="0" smtClean="0">
              <a:solidFill>
                <a:schemeClr val="tx1"/>
              </a:solidFill>
            </a:rPr>
            <a:t>Submission of updated Plan (amended post consultation) to Westminster City Council</a:t>
          </a:r>
          <a:endParaRPr lang="en-US" dirty="0">
            <a:solidFill>
              <a:schemeClr val="tx1"/>
            </a:solidFill>
          </a:endParaRPr>
        </a:p>
      </dgm:t>
    </dgm:pt>
    <dgm:pt modelId="{29519685-9CE0-4054-9627-692EABC25F84}" type="parTrans" cxnId="{B30CB4E2-C94D-4814-91CA-9A402FDF1B79}">
      <dgm:prSet/>
      <dgm:spPr/>
      <dgm:t>
        <a:bodyPr/>
        <a:lstStyle/>
        <a:p>
          <a:endParaRPr lang="en-US"/>
        </a:p>
      </dgm:t>
    </dgm:pt>
    <dgm:pt modelId="{5C16FE8E-75A0-45C9-B3BC-11B4C90B0A24}" type="sibTrans" cxnId="{B30CB4E2-C94D-4814-91CA-9A402FDF1B79}">
      <dgm:prSet/>
      <dgm:spPr>
        <a:solidFill>
          <a:srgbClr val="00823B"/>
        </a:solidFill>
      </dgm:spPr>
      <dgm:t>
        <a:bodyPr/>
        <a:lstStyle/>
        <a:p>
          <a:endParaRPr lang="en-US"/>
        </a:p>
      </dgm:t>
    </dgm:pt>
    <dgm:pt modelId="{D13AB86E-A7CD-4634-9E46-0337C828A36A}">
      <dgm:prSet/>
      <dgm:spPr>
        <a:noFill/>
        <a:ln>
          <a:noFill/>
        </a:ln>
      </dgm:spPr>
      <dgm:t>
        <a:bodyPr/>
        <a:lstStyle/>
        <a:p>
          <a:r>
            <a:rPr lang="en-US" dirty="0" smtClean="0">
              <a:solidFill>
                <a:schemeClr val="tx1"/>
              </a:solidFill>
            </a:rPr>
            <a:t>Westminster initiated 6-week consultation</a:t>
          </a:r>
          <a:endParaRPr lang="en-US" dirty="0">
            <a:solidFill>
              <a:schemeClr val="tx1"/>
            </a:solidFill>
          </a:endParaRPr>
        </a:p>
      </dgm:t>
    </dgm:pt>
    <dgm:pt modelId="{6F1EE871-7B7D-4262-BF8A-A57EA1172C7C}" type="parTrans" cxnId="{BF7B7DCD-1249-4927-8037-45F61F20A5CB}">
      <dgm:prSet/>
      <dgm:spPr/>
      <dgm:t>
        <a:bodyPr/>
        <a:lstStyle/>
        <a:p>
          <a:endParaRPr lang="en-US"/>
        </a:p>
      </dgm:t>
    </dgm:pt>
    <dgm:pt modelId="{DAA493FF-1CD5-4ED6-BB73-6C75FFD9A446}" type="sibTrans" cxnId="{BF7B7DCD-1249-4927-8037-45F61F20A5CB}">
      <dgm:prSet/>
      <dgm:spPr>
        <a:solidFill>
          <a:srgbClr val="00823B"/>
        </a:solidFill>
      </dgm:spPr>
      <dgm:t>
        <a:bodyPr/>
        <a:lstStyle/>
        <a:p>
          <a:endParaRPr lang="en-US"/>
        </a:p>
      </dgm:t>
    </dgm:pt>
    <dgm:pt modelId="{28DA0E69-5956-41F8-86CB-B4917A68692C}">
      <dgm:prSet/>
      <dgm:spPr>
        <a:noFill/>
        <a:ln>
          <a:noFill/>
        </a:ln>
      </dgm:spPr>
      <dgm:t>
        <a:bodyPr/>
        <a:lstStyle/>
        <a:p>
          <a:r>
            <a:rPr lang="en-US" dirty="0" smtClean="0">
              <a:solidFill>
                <a:schemeClr val="tx1"/>
              </a:solidFill>
            </a:rPr>
            <a:t>Independent Examination of further amended Plan</a:t>
          </a:r>
          <a:endParaRPr lang="en-US" dirty="0">
            <a:solidFill>
              <a:schemeClr val="tx1"/>
            </a:solidFill>
          </a:endParaRPr>
        </a:p>
      </dgm:t>
    </dgm:pt>
    <dgm:pt modelId="{3865954E-C4BD-49E2-9E62-9FEDDAD8F4C6}" type="parTrans" cxnId="{B9E89402-8A05-4AF4-A504-6EE39CA2E8CA}">
      <dgm:prSet/>
      <dgm:spPr/>
      <dgm:t>
        <a:bodyPr/>
        <a:lstStyle/>
        <a:p>
          <a:endParaRPr lang="en-US"/>
        </a:p>
      </dgm:t>
    </dgm:pt>
    <dgm:pt modelId="{E067620E-BB46-4DB9-A08A-AF02BD17E381}" type="sibTrans" cxnId="{B9E89402-8A05-4AF4-A504-6EE39CA2E8CA}">
      <dgm:prSet/>
      <dgm:spPr>
        <a:solidFill>
          <a:srgbClr val="00823B"/>
        </a:solidFill>
      </dgm:spPr>
      <dgm:t>
        <a:bodyPr/>
        <a:lstStyle/>
        <a:p>
          <a:endParaRPr lang="en-US"/>
        </a:p>
      </dgm:t>
    </dgm:pt>
    <dgm:pt modelId="{AA0D49C5-2828-4C0A-B517-71A611ED998C}">
      <dgm:prSet/>
      <dgm:spPr>
        <a:noFill/>
        <a:ln>
          <a:noFill/>
        </a:ln>
      </dgm:spPr>
      <dgm:t>
        <a:bodyPr/>
        <a:lstStyle/>
        <a:p>
          <a:r>
            <a:rPr lang="en-US" dirty="0" smtClean="0">
              <a:solidFill>
                <a:schemeClr val="tx1"/>
              </a:solidFill>
            </a:rPr>
            <a:t>Plan is “made” and becomes part of Westminster Planning Policy</a:t>
          </a:r>
          <a:endParaRPr lang="en-US" dirty="0"/>
        </a:p>
      </dgm:t>
    </dgm:pt>
    <dgm:pt modelId="{6900A789-21A6-4595-98A7-249D65D0E2A1}" type="parTrans" cxnId="{38A531B5-8598-472A-ADA9-386A976BDD02}">
      <dgm:prSet/>
      <dgm:spPr/>
      <dgm:t>
        <a:bodyPr/>
        <a:lstStyle/>
        <a:p>
          <a:endParaRPr lang="en-US"/>
        </a:p>
      </dgm:t>
    </dgm:pt>
    <dgm:pt modelId="{9643D1B0-2AC3-46B4-9C45-B1050C6B1C1F}" type="sibTrans" cxnId="{38A531B5-8598-472A-ADA9-386A976BDD02}">
      <dgm:prSet/>
      <dgm:spPr/>
      <dgm:t>
        <a:bodyPr/>
        <a:lstStyle/>
        <a:p>
          <a:endParaRPr lang="en-US"/>
        </a:p>
      </dgm:t>
    </dgm:pt>
    <dgm:pt modelId="{7AC67930-F6DA-4E28-8934-7974BCB4DFE0}">
      <dgm:prSet/>
      <dgm:spPr>
        <a:noFill/>
        <a:ln>
          <a:noFill/>
        </a:ln>
      </dgm:spPr>
      <dgm:t>
        <a:bodyPr/>
        <a:lstStyle/>
        <a:p>
          <a:r>
            <a:rPr lang="en-US" dirty="0" smtClean="0">
              <a:solidFill>
                <a:schemeClr val="tx1"/>
              </a:solidFill>
            </a:rPr>
            <a:t>Post Independent Examiner’s approval, simultaneous business and </a:t>
          </a:r>
          <a:r>
            <a:rPr lang="en-US" smtClean="0">
              <a:solidFill>
                <a:schemeClr val="tx1"/>
              </a:solidFill>
            </a:rPr>
            <a:t>resident referenda</a:t>
          </a:r>
          <a:endParaRPr lang="en-US" dirty="0">
            <a:solidFill>
              <a:schemeClr val="tx1"/>
            </a:solidFill>
          </a:endParaRPr>
        </a:p>
      </dgm:t>
    </dgm:pt>
    <dgm:pt modelId="{1E16ABCD-6130-4FAC-A3A8-96FE460B0F8D}" type="parTrans" cxnId="{3B753107-67B4-4E42-A279-64E95DF7EB41}">
      <dgm:prSet/>
      <dgm:spPr/>
      <dgm:t>
        <a:bodyPr/>
        <a:lstStyle/>
        <a:p>
          <a:endParaRPr lang="en-US"/>
        </a:p>
      </dgm:t>
    </dgm:pt>
    <dgm:pt modelId="{2128C2CE-F2B0-4EB7-BBED-AB33F6C1082B}" type="sibTrans" cxnId="{3B753107-67B4-4E42-A279-64E95DF7EB41}">
      <dgm:prSet/>
      <dgm:spPr>
        <a:solidFill>
          <a:srgbClr val="00823B"/>
        </a:solidFill>
      </dgm:spPr>
      <dgm:t>
        <a:bodyPr/>
        <a:lstStyle/>
        <a:p>
          <a:endParaRPr lang="en-US"/>
        </a:p>
      </dgm:t>
    </dgm:pt>
    <dgm:pt modelId="{FC129826-F24C-4B36-B002-191DD108EFB7}" type="pres">
      <dgm:prSet presAssocID="{D16366C1-91B8-46D1-B788-BC65020322EC}" presName="diagram" presStyleCnt="0">
        <dgm:presLayoutVars>
          <dgm:dir/>
          <dgm:resizeHandles val="exact"/>
        </dgm:presLayoutVars>
      </dgm:prSet>
      <dgm:spPr/>
      <dgm:t>
        <a:bodyPr/>
        <a:lstStyle/>
        <a:p>
          <a:endParaRPr lang="en-US"/>
        </a:p>
      </dgm:t>
    </dgm:pt>
    <dgm:pt modelId="{44002B16-49A0-433C-8904-C97B820FF117}" type="pres">
      <dgm:prSet presAssocID="{47AF1BEB-197B-41A1-A6A1-6E71DF18CC02}" presName="node" presStyleLbl="node1" presStyleIdx="0" presStyleCnt="9">
        <dgm:presLayoutVars>
          <dgm:bulletEnabled val="1"/>
        </dgm:presLayoutVars>
      </dgm:prSet>
      <dgm:spPr/>
      <dgm:t>
        <a:bodyPr/>
        <a:lstStyle/>
        <a:p>
          <a:endParaRPr lang="en-US"/>
        </a:p>
      </dgm:t>
    </dgm:pt>
    <dgm:pt modelId="{BD7B9868-3774-46DF-9DBA-09C3890F6F5C}" type="pres">
      <dgm:prSet presAssocID="{7C602948-591B-46FA-B782-48076BBDBCB7}" presName="sibTrans" presStyleLbl="sibTrans2D1" presStyleIdx="0" presStyleCnt="8" custLinFactNeighborX="-33199" custLinFactNeighborY="-4575"/>
      <dgm:spPr/>
      <dgm:t>
        <a:bodyPr/>
        <a:lstStyle/>
        <a:p>
          <a:endParaRPr lang="en-US"/>
        </a:p>
      </dgm:t>
    </dgm:pt>
    <dgm:pt modelId="{90F2FA1A-26F4-43AA-8125-FE681AC3398B}" type="pres">
      <dgm:prSet presAssocID="{7C602948-591B-46FA-B782-48076BBDBCB7}" presName="connectorText" presStyleLbl="sibTrans2D1" presStyleIdx="0" presStyleCnt="8"/>
      <dgm:spPr/>
      <dgm:t>
        <a:bodyPr/>
        <a:lstStyle/>
        <a:p>
          <a:endParaRPr lang="en-US"/>
        </a:p>
      </dgm:t>
    </dgm:pt>
    <dgm:pt modelId="{1E2D3AF6-D2A9-4EC6-992A-1D2796EA671D}" type="pres">
      <dgm:prSet presAssocID="{237428F6-4194-4FD8-B2C9-7981313A3748}" presName="node" presStyleLbl="node1" presStyleIdx="1" presStyleCnt="9">
        <dgm:presLayoutVars>
          <dgm:bulletEnabled val="1"/>
        </dgm:presLayoutVars>
      </dgm:prSet>
      <dgm:spPr/>
      <dgm:t>
        <a:bodyPr/>
        <a:lstStyle/>
        <a:p>
          <a:endParaRPr lang="en-US"/>
        </a:p>
      </dgm:t>
    </dgm:pt>
    <dgm:pt modelId="{A3BC048B-8C3E-4B40-AABC-B8B6FEEFBD51}" type="pres">
      <dgm:prSet presAssocID="{F0564081-7F15-497C-8F38-8D0080EDDC8A}" presName="sibTrans" presStyleLbl="sibTrans2D1" presStyleIdx="1" presStyleCnt="8"/>
      <dgm:spPr/>
      <dgm:t>
        <a:bodyPr/>
        <a:lstStyle/>
        <a:p>
          <a:endParaRPr lang="en-US"/>
        </a:p>
      </dgm:t>
    </dgm:pt>
    <dgm:pt modelId="{5D81F602-6FB4-49F1-BD58-BD4B45BBB731}" type="pres">
      <dgm:prSet presAssocID="{F0564081-7F15-497C-8F38-8D0080EDDC8A}" presName="connectorText" presStyleLbl="sibTrans2D1" presStyleIdx="1" presStyleCnt="8"/>
      <dgm:spPr/>
      <dgm:t>
        <a:bodyPr/>
        <a:lstStyle/>
        <a:p>
          <a:endParaRPr lang="en-US"/>
        </a:p>
      </dgm:t>
    </dgm:pt>
    <dgm:pt modelId="{B1CFD92C-64E2-401A-9EB6-8421ADE3ECB8}" type="pres">
      <dgm:prSet presAssocID="{234CABBE-9899-43AC-B02B-A05FBA21C8EE}" presName="node" presStyleLbl="node1" presStyleIdx="2" presStyleCnt="9">
        <dgm:presLayoutVars>
          <dgm:bulletEnabled val="1"/>
        </dgm:presLayoutVars>
      </dgm:prSet>
      <dgm:spPr/>
      <dgm:t>
        <a:bodyPr/>
        <a:lstStyle/>
        <a:p>
          <a:endParaRPr lang="en-US"/>
        </a:p>
      </dgm:t>
    </dgm:pt>
    <dgm:pt modelId="{FDBC651B-B285-4C7D-A681-50D56062847D}" type="pres">
      <dgm:prSet presAssocID="{F583CAEB-D8A3-4D3A-A5CC-6AC74EA5CC67}" presName="sibTrans" presStyleLbl="sibTrans2D1" presStyleIdx="2" presStyleCnt="8" custLinFactNeighborX="35656" custLinFactNeighborY="-50388"/>
      <dgm:spPr/>
      <dgm:t>
        <a:bodyPr/>
        <a:lstStyle/>
        <a:p>
          <a:endParaRPr lang="en-US"/>
        </a:p>
      </dgm:t>
    </dgm:pt>
    <dgm:pt modelId="{9E791D4C-9015-43E5-8A0E-C0B729F90872}" type="pres">
      <dgm:prSet presAssocID="{F583CAEB-D8A3-4D3A-A5CC-6AC74EA5CC67}" presName="connectorText" presStyleLbl="sibTrans2D1" presStyleIdx="2" presStyleCnt="8"/>
      <dgm:spPr/>
      <dgm:t>
        <a:bodyPr/>
        <a:lstStyle/>
        <a:p>
          <a:endParaRPr lang="en-US"/>
        </a:p>
      </dgm:t>
    </dgm:pt>
    <dgm:pt modelId="{A0A3A97A-E219-4659-A2C9-CEDAC5E33328}" type="pres">
      <dgm:prSet presAssocID="{ADBB68A7-5381-4A94-984D-D3AB9D55D776}" presName="node" presStyleLbl="node1" presStyleIdx="3" presStyleCnt="9">
        <dgm:presLayoutVars>
          <dgm:bulletEnabled val="1"/>
        </dgm:presLayoutVars>
      </dgm:prSet>
      <dgm:spPr/>
      <dgm:t>
        <a:bodyPr/>
        <a:lstStyle/>
        <a:p>
          <a:endParaRPr lang="en-US"/>
        </a:p>
      </dgm:t>
    </dgm:pt>
    <dgm:pt modelId="{029822FC-2FB0-4E24-8E83-67285AEEABBA}" type="pres">
      <dgm:prSet presAssocID="{10ACCA7E-81F9-4333-A600-691F862D34EA}" presName="sibTrans" presStyleLbl="sibTrans2D1" presStyleIdx="3" presStyleCnt="8" custScaleX="134596" custLinFactNeighborX="28668" custLinFactNeighborY="-41127"/>
      <dgm:spPr/>
      <dgm:t>
        <a:bodyPr/>
        <a:lstStyle/>
        <a:p>
          <a:endParaRPr lang="en-US"/>
        </a:p>
      </dgm:t>
    </dgm:pt>
    <dgm:pt modelId="{0A500A7C-FF84-49CA-AE6A-B2387DD74DF6}" type="pres">
      <dgm:prSet presAssocID="{10ACCA7E-81F9-4333-A600-691F862D34EA}" presName="connectorText" presStyleLbl="sibTrans2D1" presStyleIdx="3" presStyleCnt="8"/>
      <dgm:spPr/>
      <dgm:t>
        <a:bodyPr/>
        <a:lstStyle/>
        <a:p>
          <a:endParaRPr lang="en-US"/>
        </a:p>
      </dgm:t>
    </dgm:pt>
    <dgm:pt modelId="{A836ED91-2C30-4B9D-AB69-DAF76DECA3BB}" type="pres">
      <dgm:prSet presAssocID="{9C4841D6-F159-4157-BD41-27017400332E}" presName="node" presStyleLbl="node1" presStyleIdx="4" presStyleCnt="9" custScaleX="116817" custLinFactNeighborX="5379" custLinFactNeighborY="-671">
        <dgm:presLayoutVars>
          <dgm:bulletEnabled val="1"/>
        </dgm:presLayoutVars>
      </dgm:prSet>
      <dgm:spPr/>
      <dgm:t>
        <a:bodyPr/>
        <a:lstStyle/>
        <a:p>
          <a:endParaRPr lang="en-US"/>
        </a:p>
      </dgm:t>
    </dgm:pt>
    <dgm:pt modelId="{F38902FA-A3F6-43A0-82DF-B84F50A0F012}" type="pres">
      <dgm:prSet presAssocID="{5C16FE8E-75A0-45C9-B3BC-11B4C90B0A24}" presName="sibTrans" presStyleLbl="sibTrans2D1" presStyleIdx="4" presStyleCnt="8" custLinFactNeighborX="59117" custLinFactNeighborY="-51870"/>
      <dgm:spPr/>
      <dgm:t>
        <a:bodyPr/>
        <a:lstStyle/>
        <a:p>
          <a:endParaRPr lang="en-US"/>
        </a:p>
      </dgm:t>
    </dgm:pt>
    <dgm:pt modelId="{B6283957-601C-40F6-9BF6-CF9E39F5FAE6}" type="pres">
      <dgm:prSet presAssocID="{5C16FE8E-75A0-45C9-B3BC-11B4C90B0A24}" presName="connectorText" presStyleLbl="sibTrans2D1" presStyleIdx="4" presStyleCnt="8"/>
      <dgm:spPr/>
      <dgm:t>
        <a:bodyPr/>
        <a:lstStyle/>
        <a:p>
          <a:endParaRPr lang="en-US"/>
        </a:p>
      </dgm:t>
    </dgm:pt>
    <dgm:pt modelId="{841EF01A-365F-4B75-BFE5-4E24C30D9599}" type="pres">
      <dgm:prSet presAssocID="{D13AB86E-A7CD-4634-9E46-0337C828A36A}" presName="node" presStyleLbl="node1" presStyleIdx="5" presStyleCnt="9" custScaleX="91655" custLinFactNeighborX="-117" custLinFactNeighborY="4158">
        <dgm:presLayoutVars>
          <dgm:bulletEnabled val="1"/>
        </dgm:presLayoutVars>
      </dgm:prSet>
      <dgm:spPr/>
      <dgm:t>
        <a:bodyPr/>
        <a:lstStyle/>
        <a:p>
          <a:endParaRPr lang="en-US"/>
        </a:p>
      </dgm:t>
    </dgm:pt>
    <dgm:pt modelId="{AE70FCDC-4B28-4CAF-9B5B-E83FFAC19E76}" type="pres">
      <dgm:prSet presAssocID="{DAA493FF-1CD5-4ED6-BB73-6C75FFD9A446}" presName="sibTrans" presStyleLbl="sibTrans2D1" presStyleIdx="5" presStyleCnt="8" custAng="151138" custLinFactNeighborX="32072" custLinFactNeighborY="-56246"/>
      <dgm:spPr/>
      <dgm:t>
        <a:bodyPr/>
        <a:lstStyle/>
        <a:p>
          <a:endParaRPr lang="en-US"/>
        </a:p>
      </dgm:t>
    </dgm:pt>
    <dgm:pt modelId="{E360F008-4BEF-4EDC-94C2-FEBAF93C17F0}" type="pres">
      <dgm:prSet presAssocID="{DAA493FF-1CD5-4ED6-BB73-6C75FFD9A446}" presName="connectorText" presStyleLbl="sibTrans2D1" presStyleIdx="5" presStyleCnt="8"/>
      <dgm:spPr/>
      <dgm:t>
        <a:bodyPr/>
        <a:lstStyle/>
        <a:p>
          <a:endParaRPr lang="en-US"/>
        </a:p>
      </dgm:t>
    </dgm:pt>
    <dgm:pt modelId="{D2D1A50F-46DC-43A1-A083-D60EE7777879}" type="pres">
      <dgm:prSet presAssocID="{28DA0E69-5956-41F8-86CB-B4917A68692C}" presName="node" presStyleLbl="node1" presStyleIdx="6" presStyleCnt="9">
        <dgm:presLayoutVars>
          <dgm:bulletEnabled val="1"/>
        </dgm:presLayoutVars>
      </dgm:prSet>
      <dgm:spPr/>
      <dgm:t>
        <a:bodyPr/>
        <a:lstStyle/>
        <a:p>
          <a:endParaRPr lang="en-US"/>
        </a:p>
      </dgm:t>
    </dgm:pt>
    <dgm:pt modelId="{D353E272-EEFF-4840-96C2-B5DBC2268DD7}" type="pres">
      <dgm:prSet presAssocID="{E067620E-BB46-4DB9-A08A-AF02BD17E381}" presName="sibTrans" presStyleLbl="sibTrans2D1" presStyleIdx="6" presStyleCnt="8" custLinFactNeighborX="-13567" custLinFactNeighborY="-68985"/>
      <dgm:spPr/>
      <dgm:t>
        <a:bodyPr/>
        <a:lstStyle/>
        <a:p>
          <a:endParaRPr lang="en-US"/>
        </a:p>
      </dgm:t>
    </dgm:pt>
    <dgm:pt modelId="{5A832A4B-65A2-4861-AC76-56D9FC6E0843}" type="pres">
      <dgm:prSet presAssocID="{E067620E-BB46-4DB9-A08A-AF02BD17E381}" presName="connectorText" presStyleLbl="sibTrans2D1" presStyleIdx="6" presStyleCnt="8"/>
      <dgm:spPr/>
      <dgm:t>
        <a:bodyPr/>
        <a:lstStyle/>
        <a:p>
          <a:endParaRPr lang="en-US"/>
        </a:p>
      </dgm:t>
    </dgm:pt>
    <dgm:pt modelId="{D8F0ABC0-0233-467E-955E-D47366AF88E7}" type="pres">
      <dgm:prSet presAssocID="{7AC67930-F6DA-4E28-8934-7974BCB4DFE0}" presName="node" presStyleLbl="node1" presStyleIdx="7" presStyleCnt="9">
        <dgm:presLayoutVars>
          <dgm:bulletEnabled val="1"/>
        </dgm:presLayoutVars>
      </dgm:prSet>
      <dgm:spPr/>
      <dgm:t>
        <a:bodyPr/>
        <a:lstStyle/>
        <a:p>
          <a:endParaRPr lang="en-US"/>
        </a:p>
      </dgm:t>
    </dgm:pt>
    <dgm:pt modelId="{3EEFBDD6-E09E-40CC-AD78-2C20CD48F2DC}" type="pres">
      <dgm:prSet presAssocID="{2128C2CE-F2B0-4EB7-BBED-AB33F6C1082B}" presName="sibTrans" presStyleLbl="sibTrans2D1" presStyleIdx="7" presStyleCnt="8" custLinFactNeighborX="-16895" custLinFactNeighborY="-71848"/>
      <dgm:spPr/>
      <dgm:t>
        <a:bodyPr/>
        <a:lstStyle/>
        <a:p>
          <a:endParaRPr lang="en-US"/>
        </a:p>
      </dgm:t>
    </dgm:pt>
    <dgm:pt modelId="{368FD908-B11F-43F8-99D8-43484DA73898}" type="pres">
      <dgm:prSet presAssocID="{2128C2CE-F2B0-4EB7-BBED-AB33F6C1082B}" presName="connectorText" presStyleLbl="sibTrans2D1" presStyleIdx="7" presStyleCnt="8"/>
      <dgm:spPr/>
      <dgm:t>
        <a:bodyPr/>
        <a:lstStyle/>
        <a:p>
          <a:endParaRPr lang="en-US"/>
        </a:p>
      </dgm:t>
    </dgm:pt>
    <dgm:pt modelId="{28133B80-486E-45B0-9BED-164B018FE0B6}" type="pres">
      <dgm:prSet presAssocID="{AA0D49C5-2828-4C0A-B517-71A611ED998C}" presName="node" presStyleLbl="node1" presStyleIdx="8" presStyleCnt="9">
        <dgm:presLayoutVars>
          <dgm:bulletEnabled val="1"/>
        </dgm:presLayoutVars>
      </dgm:prSet>
      <dgm:spPr/>
      <dgm:t>
        <a:bodyPr/>
        <a:lstStyle/>
        <a:p>
          <a:endParaRPr lang="en-US"/>
        </a:p>
      </dgm:t>
    </dgm:pt>
  </dgm:ptLst>
  <dgm:cxnLst>
    <dgm:cxn modelId="{8EF4D914-4C50-4702-80FF-F45186480FEA}" type="presOf" srcId="{9C4841D6-F159-4157-BD41-27017400332E}" destId="{A836ED91-2C30-4B9D-AB69-DAF76DECA3BB}" srcOrd="0" destOrd="0" presId="urn:microsoft.com/office/officeart/2005/8/layout/process5"/>
    <dgm:cxn modelId="{92525304-5CE2-4F01-8E4C-EEAF67680142}" type="presOf" srcId="{E067620E-BB46-4DB9-A08A-AF02BD17E381}" destId="{D353E272-EEFF-4840-96C2-B5DBC2268DD7}" srcOrd="0" destOrd="0" presId="urn:microsoft.com/office/officeart/2005/8/layout/process5"/>
    <dgm:cxn modelId="{39038658-C339-4416-B1F3-6E97A243FE97}" type="presOf" srcId="{F0564081-7F15-497C-8F38-8D0080EDDC8A}" destId="{A3BC048B-8C3E-4B40-AABC-B8B6FEEFBD51}" srcOrd="0" destOrd="0" presId="urn:microsoft.com/office/officeart/2005/8/layout/process5"/>
    <dgm:cxn modelId="{D497E275-CB9E-472B-997A-DB539ABECC72}" type="presOf" srcId="{2128C2CE-F2B0-4EB7-BBED-AB33F6C1082B}" destId="{3EEFBDD6-E09E-40CC-AD78-2C20CD48F2DC}" srcOrd="0" destOrd="0" presId="urn:microsoft.com/office/officeart/2005/8/layout/process5"/>
    <dgm:cxn modelId="{7420C1DC-1FC2-429E-85A7-F7B077F8F2C8}" type="presOf" srcId="{10ACCA7E-81F9-4333-A600-691F862D34EA}" destId="{029822FC-2FB0-4E24-8E83-67285AEEABBA}" srcOrd="0" destOrd="0" presId="urn:microsoft.com/office/officeart/2005/8/layout/process5"/>
    <dgm:cxn modelId="{D5F46DC6-7C87-4F2F-B1B3-52EF139F8DD6}" type="presOf" srcId="{234CABBE-9899-43AC-B02B-A05FBA21C8EE}" destId="{B1CFD92C-64E2-401A-9EB6-8421ADE3ECB8}" srcOrd="0" destOrd="0" presId="urn:microsoft.com/office/officeart/2005/8/layout/process5"/>
    <dgm:cxn modelId="{001FE3F1-8BDA-4247-AA31-8EC604AA50E1}" type="presOf" srcId="{10ACCA7E-81F9-4333-A600-691F862D34EA}" destId="{0A500A7C-FF84-49CA-AE6A-B2387DD74DF6}" srcOrd="1" destOrd="0" presId="urn:microsoft.com/office/officeart/2005/8/layout/process5"/>
    <dgm:cxn modelId="{1F7225C5-E389-494F-B345-42C495BD8D43}" srcId="{D16366C1-91B8-46D1-B788-BC65020322EC}" destId="{234CABBE-9899-43AC-B02B-A05FBA21C8EE}" srcOrd="2" destOrd="0" parTransId="{DE92D1BD-13F1-45C0-BEF4-B4B214235E1C}" sibTransId="{F583CAEB-D8A3-4D3A-A5CC-6AC74EA5CC67}"/>
    <dgm:cxn modelId="{59CC7862-01F0-4E5C-9D71-0D473D376C6B}" type="presOf" srcId="{ADBB68A7-5381-4A94-984D-D3AB9D55D776}" destId="{A0A3A97A-E219-4659-A2C9-CEDAC5E33328}" srcOrd="0" destOrd="0" presId="urn:microsoft.com/office/officeart/2005/8/layout/process5"/>
    <dgm:cxn modelId="{6B9AA87C-F732-4A07-852F-1D40F6BB5FFD}" type="presOf" srcId="{28DA0E69-5956-41F8-86CB-B4917A68692C}" destId="{D2D1A50F-46DC-43A1-A083-D60EE7777879}" srcOrd="0" destOrd="0" presId="urn:microsoft.com/office/officeart/2005/8/layout/process5"/>
    <dgm:cxn modelId="{C07EC7C4-8CC5-41F7-AE9E-17204E1AA29B}" type="presOf" srcId="{F583CAEB-D8A3-4D3A-A5CC-6AC74EA5CC67}" destId="{FDBC651B-B285-4C7D-A681-50D56062847D}" srcOrd="0" destOrd="0" presId="urn:microsoft.com/office/officeart/2005/8/layout/process5"/>
    <dgm:cxn modelId="{768438B8-760C-4AFA-A200-7C119352E3AF}" type="presOf" srcId="{7AC67930-F6DA-4E28-8934-7974BCB4DFE0}" destId="{D8F0ABC0-0233-467E-955E-D47366AF88E7}" srcOrd="0" destOrd="0" presId="urn:microsoft.com/office/officeart/2005/8/layout/process5"/>
    <dgm:cxn modelId="{D6E964E9-321F-4028-92A5-ED626E7380ED}" srcId="{D16366C1-91B8-46D1-B788-BC65020322EC}" destId="{237428F6-4194-4FD8-B2C9-7981313A3748}" srcOrd="1" destOrd="0" parTransId="{1D704563-03E3-40D1-AA40-08B524FAD526}" sibTransId="{F0564081-7F15-497C-8F38-8D0080EDDC8A}"/>
    <dgm:cxn modelId="{3BB3A03E-3F28-450B-BEF8-9893538966BB}" type="presOf" srcId="{7C602948-591B-46FA-B782-48076BBDBCB7}" destId="{90F2FA1A-26F4-43AA-8125-FE681AC3398B}" srcOrd="1" destOrd="0" presId="urn:microsoft.com/office/officeart/2005/8/layout/process5"/>
    <dgm:cxn modelId="{98548867-2010-4D9E-96AA-8B739B298E35}" type="presOf" srcId="{DAA493FF-1CD5-4ED6-BB73-6C75FFD9A446}" destId="{E360F008-4BEF-4EDC-94C2-FEBAF93C17F0}" srcOrd="1" destOrd="0" presId="urn:microsoft.com/office/officeart/2005/8/layout/process5"/>
    <dgm:cxn modelId="{BB87D16A-C75A-415F-A990-667CA384F9B7}" type="presOf" srcId="{E067620E-BB46-4DB9-A08A-AF02BD17E381}" destId="{5A832A4B-65A2-4861-AC76-56D9FC6E0843}" srcOrd="1" destOrd="0" presId="urn:microsoft.com/office/officeart/2005/8/layout/process5"/>
    <dgm:cxn modelId="{2071EEF8-01BE-40AB-9029-6350A37206AE}" type="presOf" srcId="{7C602948-591B-46FA-B782-48076BBDBCB7}" destId="{BD7B9868-3774-46DF-9DBA-09C3890F6F5C}" srcOrd="0" destOrd="0" presId="urn:microsoft.com/office/officeart/2005/8/layout/process5"/>
    <dgm:cxn modelId="{4A8AC4FD-B310-4B44-ABCF-D361998AAE67}" type="presOf" srcId="{D16366C1-91B8-46D1-B788-BC65020322EC}" destId="{FC129826-F24C-4B36-B002-191DD108EFB7}" srcOrd="0" destOrd="0" presId="urn:microsoft.com/office/officeart/2005/8/layout/process5"/>
    <dgm:cxn modelId="{C41AF58C-36F3-4AB8-A068-AC891DA79441}" srcId="{D16366C1-91B8-46D1-B788-BC65020322EC}" destId="{47AF1BEB-197B-41A1-A6A1-6E71DF18CC02}" srcOrd="0" destOrd="0" parTransId="{93939AE2-665E-463B-9AA2-1C618FE177D0}" sibTransId="{7C602948-591B-46FA-B782-48076BBDBCB7}"/>
    <dgm:cxn modelId="{B9E89402-8A05-4AF4-A504-6EE39CA2E8CA}" srcId="{D16366C1-91B8-46D1-B788-BC65020322EC}" destId="{28DA0E69-5956-41F8-86CB-B4917A68692C}" srcOrd="6" destOrd="0" parTransId="{3865954E-C4BD-49E2-9E62-9FEDDAD8F4C6}" sibTransId="{E067620E-BB46-4DB9-A08A-AF02BD17E381}"/>
    <dgm:cxn modelId="{770E6764-03DB-4F2B-BF92-9A38DFF1F038}" type="presOf" srcId="{AA0D49C5-2828-4C0A-B517-71A611ED998C}" destId="{28133B80-486E-45B0-9BED-164B018FE0B6}" srcOrd="0" destOrd="0" presId="urn:microsoft.com/office/officeart/2005/8/layout/process5"/>
    <dgm:cxn modelId="{617B75ED-9A4D-4497-897E-01C7731F3B5D}" type="presOf" srcId="{237428F6-4194-4FD8-B2C9-7981313A3748}" destId="{1E2D3AF6-D2A9-4EC6-992A-1D2796EA671D}" srcOrd="0" destOrd="0" presId="urn:microsoft.com/office/officeart/2005/8/layout/process5"/>
    <dgm:cxn modelId="{D3626F47-C4DA-4E17-BB20-7C8FDB6A5FC7}" type="presOf" srcId="{5C16FE8E-75A0-45C9-B3BC-11B4C90B0A24}" destId="{B6283957-601C-40F6-9BF6-CF9E39F5FAE6}" srcOrd="1" destOrd="0" presId="urn:microsoft.com/office/officeart/2005/8/layout/process5"/>
    <dgm:cxn modelId="{7DDE1498-6170-4311-9D08-9294E95B9B08}" srcId="{D16366C1-91B8-46D1-B788-BC65020322EC}" destId="{ADBB68A7-5381-4A94-984D-D3AB9D55D776}" srcOrd="3" destOrd="0" parTransId="{F9C889FE-E658-431D-BDA3-4B724C1E45C9}" sibTransId="{10ACCA7E-81F9-4333-A600-691F862D34EA}"/>
    <dgm:cxn modelId="{33281034-9FA6-4B2C-B770-66903B00B7ED}" type="presOf" srcId="{D13AB86E-A7CD-4634-9E46-0337C828A36A}" destId="{841EF01A-365F-4B75-BFE5-4E24C30D9599}" srcOrd="0" destOrd="0" presId="urn:microsoft.com/office/officeart/2005/8/layout/process5"/>
    <dgm:cxn modelId="{E7A24759-1C48-4B75-A394-7C612156F6BE}" type="presOf" srcId="{DAA493FF-1CD5-4ED6-BB73-6C75FFD9A446}" destId="{AE70FCDC-4B28-4CAF-9B5B-E83FFAC19E76}" srcOrd="0" destOrd="0" presId="urn:microsoft.com/office/officeart/2005/8/layout/process5"/>
    <dgm:cxn modelId="{BF7B7DCD-1249-4927-8037-45F61F20A5CB}" srcId="{D16366C1-91B8-46D1-B788-BC65020322EC}" destId="{D13AB86E-A7CD-4634-9E46-0337C828A36A}" srcOrd="5" destOrd="0" parTransId="{6F1EE871-7B7D-4262-BF8A-A57EA1172C7C}" sibTransId="{DAA493FF-1CD5-4ED6-BB73-6C75FFD9A446}"/>
    <dgm:cxn modelId="{19C656D5-D58A-4141-8144-BD1E9D085936}" type="presOf" srcId="{2128C2CE-F2B0-4EB7-BBED-AB33F6C1082B}" destId="{368FD908-B11F-43F8-99D8-43484DA73898}" srcOrd="1" destOrd="0" presId="urn:microsoft.com/office/officeart/2005/8/layout/process5"/>
    <dgm:cxn modelId="{43D91E3A-C3D7-4635-9039-F03DD6FFDA7F}" type="presOf" srcId="{5C16FE8E-75A0-45C9-B3BC-11B4C90B0A24}" destId="{F38902FA-A3F6-43A0-82DF-B84F50A0F012}" srcOrd="0" destOrd="0" presId="urn:microsoft.com/office/officeart/2005/8/layout/process5"/>
    <dgm:cxn modelId="{4ED584E6-AB9B-40F4-9928-34BC358EC522}" type="presOf" srcId="{F583CAEB-D8A3-4D3A-A5CC-6AC74EA5CC67}" destId="{9E791D4C-9015-43E5-8A0E-C0B729F90872}" srcOrd="1" destOrd="0" presId="urn:microsoft.com/office/officeart/2005/8/layout/process5"/>
    <dgm:cxn modelId="{6A5B90A0-CB21-455F-B1FB-E509212EAC3A}" type="presOf" srcId="{47AF1BEB-197B-41A1-A6A1-6E71DF18CC02}" destId="{44002B16-49A0-433C-8904-C97B820FF117}" srcOrd="0" destOrd="0" presId="urn:microsoft.com/office/officeart/2005/8/layout/process5"/>
    <dgm:cxn modelId="{240BDC39-BFAF-486A-A26B-95F2843DD33A}" type="presOf" srcId="{F0564081-7F15-497C-8F38-8D0080EDDC8A}" destId="{5D81F602-6FB4-49F1-BD58-BD4B45BBB731}" srcOrd="1" destOrd="0" presId="urn:microsoft.com/office/officeart/2005/8/layout/process5"/>
    <dgm:cxn modelId="{3B753107-67B4-4E42-A279-64E95DF7EB41}" srcId="{D16366C1-91B8-46D1-B788-BC65020322EC}" destId="{7AC67930-F6DA-4E28-8934-7974BCB4DFE0}" srcOrd="7" destOrd="0" parTransId="{1E16ABCD-6130-4FAC-A3A8-96FE460B0F8D}" sibTransId="{2128C2CE-F2B0-4EB7-BBED-AB33F6C1082B}"/>
    <dgm:cxn modelId="{B30CB4E2-C94D-4814-91CA-9A402FDF1B79}" srcId="{D16366C1-91B8-46D1-B788-BC65020322EC}" destId="{9C4841D6-F159-4157-BD41-27017400332E}" srcOrd="4" destOrd="0" parTransId="{29519685-9CE0-4054-9627-692EABC25F84}" sibTransId="{5C16FE8E-75A0-45C9-B3BC-11B4C90B0A24}"/>
    <dgm:cxn modelId="{38A531B5-8598-472A-ADA9-386A976BDD02}" srcId="{D16366C1-91B8-46D1-B788-BC65020322EC}" destId="{AA0D49C5-2828-4C0A-B517-71A611ED998C}" srcOrd="8" destOrd="0" parTransId="{6900A789-21A6-4595-98A7-249D65D0E2A1}" sibTransId="{9643D1B0-2AC3-46B4-9C45-B1050C6B1C1F}"/>
    <dgm:cxn modelId="{5B90D16D-3380-4ABD-B756-BC6DA77510D4}" type="presParOf" srcId="{FC129826-F24C-4B36-B002-191DD108EFB7}" destId="{44002B16-49A0-433C-8904-C97B820FF117}" srcOrd="0" destOrd="0" presId="urn:microsoft.com/office/officeart/2005/8/layout/process5"/>
    <dgm:cxn modelId="{3F942949-CCA9-47BF-92A4-86B05AABB9B5}" type="presParOf" srcId="{FC129826-F24C-4B36-B002-191DD108EFB7}" destId="{BD7B9868-3774-46DF-9DBA-09C3890F6F5C}" srcOrd="1" destOrd="0" presId="urn:microsoft.com/office/officeart/2005/8/layout/process5"/>
    <dgm:cxn modelId="{A9AEB6F7-3185-4111-A94E-66115333F643}" type="presParOf" srcId="{BD7B9868-3774-46DF-9DBA-09C3890F6F5C}" destId="{90F2FA1A-26F4-43AA-8125-FE681AC3398B}" srcOrd="0" destOrd="0" presId="urn:microsoft.com/office/officeart/2005/8/layout/process5"/>
    <dgm:cxn modelId="{26ECA9FD-F827-44A0-B363-726611AA0654}" type="presParOf" srcId="{FC129826-F24C-4B36-B002-191DD108EFB7}" destId="{1E2D3AF6-D2A9-4EC6-992A-1D2796EA671D}" srcOrd="2" destOrd="0" presId="urn:microsoft.com/office/officeart/2005/8/layout/process5"/>
    <dgm:cxn modelId="{D1B09F10-C6D2-4FA3-A90E-943A5A7AA81F}" type="presParOf" srcId="{FC129826-F24C-4B36-B002-191DD108EFB7}" destId="{A3BC048B-8C3E-4B40-AABC-B8B6FEEFBD51}" srcOrd="3" destOrd="0" presId="urn:microsoft.com/office/officeart/2005/8/layout/process5"/>
    <dgm:cxn modelId="{281E27A0-8F54-44DF-8CC6-8CC97D9F2F92}" type="presParOf" srcId="{A3BC048B-8C3E-4B40-AABC-B8B6FEEFBD51}" destId="{5D81F602-6FB4-49F1-BD58-BD4B45BBB731}" srcOrd="0" destOrd="0" presId="urn:microsoft.com/office/officeart/2005/8/layout/process5"/>
    <dgm:cxn modelId="{E0316B64-C9E1-4FD8-BB26-34C7DD3CFA7D}" type="presParOf" srcId="{FC129826-F24C-4B36-B002-191DD108EFB7}" destId="{B1CFD92C-64E2-401A-9EB6-8421ADE3ECB8}" srcOrd="4" destOrd="0" presId="urn:microsoft.com/office/officeart/2005/8/layout/process5"/>
    <dgm:cxn modelId="{E36477EA-7997-41F7-A071-25E70111C14C}" type="presParOf" srcId="{FC129826-F24C-4B36-B002-191DD108EFB7}" destId="{FDBC651B-B285-4C7D-A681-50D56062847D}" srcOrd="5" destOrd="0" presId="urn:microsoft.com/office/officeart/2005/8/layout/process5"/>
    <dgm:cxn modelId="{4B8A46A1-660B-4BA9-AA12-34364D3CD812}" type="presParOf" srcId="{FDBC651B-B285-4C7D-A681-50D56062847D}" destId="{9E791D4C-9015-43E5-8A0E-C0B729F90872}" srcOrd="0" destOrd="0" presId="urn:microsoft.com/office/officeart/2005/8/layout/process5"/>
    <dgm:cxn modelId="{620553A4-EA31-4C99-A67D-85DB36B9C928}" type="presParOf" srcId="{FC129826-F24C-4B36-B002-191DD108EFB7}" destId="{A0A3A97A-E219-4659-A2C9-CEDAC5E33328}" srcOrd="6" destOrd="0" presId="urn:microsoft.com/office/officeart/2005/8/layout/process5"/>
    <dgm:cxn modelId="{E2B348F3-C968-4F2B-ADA1-5CF82CF3C3F2}" type="presParOf" srcId="{FC129826-F24C-4B36-B002-191DD108EFB7}" destId="{029822FC-2FB0-4E24-8E83-67285AEEABBA}" srcOrd="7" destOrd="0" presId="urn:microsoft.com/office/officeart/2005/8/layout/process5"/>
    <dgm:cxn modelId="{703031E0-6B38-4747-9432-A1C5EF163183}" type="presParOf" srcId="{029822FC-2FB0-4E24-8E83-67285AEEABBA}" destId="{0A500A7C-FF84-49CA-AE6A-B2387DD74DF6}" srcOrd="0" destOrd="0" presId="urn:microsoft.com/office/officeart/2005/8/layout/process5"/>
    <dgm:cxn modelId="{3429876C-DA9A-455D-8523-63D0D8878A28}" type="presParOf" srcId="{FC129826-F24C-4B36-B002-191DD108EFB7}" destId="{A836ED91-2C30-4B9D-AB69-DAF76DECA3BB}" srcOrd="8" destOrd="0" presId="urn:microsoft.com/office/officeart/2005/8/layout/process5"/>
    <dgm:cxn modelId="{8B812DC2-04C8-42E2-9161-6230755137A4}" type="presParOf" srcId="{FC129826-F24C-4B36-B002-191DD108EFB7}" destId="{F38902FA-A3F6-43A0-82DF-B84F50A0F012}" srcOrd="9" destOrd="0" presId="urn:microsoft.com/office/officeart/2005/8/layout/process5"/>
    <dgm:cxn modelId="{50591C8D-A51A-4FB2-8F4A-17BE66AC7575}" type="presParOf" srcId="{F38902FA-A3F6-43A0-82DF-B84F50A0F012}" destId="{B6283957-601C-40F6-9BF6-CF9E39F5FAE6}" srcOrd="0" destOrd="0" presId="urn:microsoft.com/office/officeart/2005/8/layout/process5"/>
    <dgm:cxn modelId="{8415D1E6-B96A-4150-B8E9-FE55B640FCAA}" type="presParOf" srcId="{FC129826-F24C-4B36-B002-191DD108EFB7}" destId="{841EF01A-365F-4B75-BFE5-4E24C30D9599}" srcOrd="10" destOrd="0" presId="urn:microsoft.com/office/officeart/2005/8/layout/process5"/>
    <dgm:cxn modelId="{9A30BA21-D4A1-466A-A85C-8D9672BC0187}" type="presParOf" srcId="{FC129826-F24C-4B36-B002-191DD108EFB7}" destId="{AE70FCDC-4B28-4CAF-9B5B-E83FFAC19E76}" srcOrd="11" destOrd="0" presId="urn:microsoft.com/office/officeart/2005/8/layout/process5"/>
    <dgm:cxn modelId="{172C2D21-418D-411F-A73C-7812F6758D83}" type="presParOf" srcId="{AE70FCDC-4B28-4CAF-9B5B-E83FFAC19E76}" destId="{E360F008-4BEF-4EDC-94C2-FEBAF93C17F0}" srcOrd="0" destOrd="0" presId="urn:microsoft.com/office/officeart/2005/8/layout/process5"/>
    <dgm:cxn modelId="{9CECC2C5-840D-401D-9D3F-95FCFA5D63BF}" type="presParOf" srcId="{FC129826-F24C-4B36-B002-191DD108EFB7}" destId="{D2D1A50F-46DC-43A1-A083-D60EE7777879}" srcOrd="12" destOrd="0" presId="urn:microsoft.com/office/officeart/2005/8/layout/process5"/>
    <dgm:cxn modelId="{527F82EA-41C5-4F7A-9522-FE1A0E4BDA6A}" type="presParOf" srcId="{FC129826-F24C-4B36-B002-191DD108EFB7}" destId="{D353E272-EEFF-4840-96C2-B5DBC2268DD7}" srcOrd="13" destOrd="0" presId="urn:microsoft.com/office/officeart/2005/8/layout/process5"/>
    <dgm:cxn modelId="{378587D0-A0E0-40C2-BE9E-8F1CEBE6CA06}" type="presParOf" srcId="{D353E272-EEFF-4840-96C2-B5DBC2268DD7}" destId="{5A832A4B-65A2-4861-AC76-56D9FC6E0843}" srcOrd="0" destOrd="0" presId="urn:microsoft.com/office/officeart/2005/8/layout/process5"/>
    <dgm:cxn modelId="{7E24CB81-0DC1-4FBC-8C6D-FBB688B920C1}" type="presParOf" srcId="{FC129826-F24C-4B36-B002-191DD108EFB7}" destId="{D8F0ABC0-0233-467E-955E-D47366AF88E7}" srcOrd="14" destOrd="0" presId="urn:microsoft.com/office/officeart/2005/8/layout/process5"/>
    <dgm:cxn modelId="{96D477B8-64DF-43D1-B09F-5DD59140F278}" type="presParOf" srcId="{FC129826-F24C-4B36-B002-191DD108EFB7}" destId="{3EEFBDD6-E09E-40CC-AD78-2C20CD48F2DC}" srcOrd="15" destOrd="0" presId="urn:microsoft.com/office/officeart/2005/8/layout/process5"/>
    <dgm:cxn modelId="{A0133C4F-8EF7-4847-90F7-1D5E9A21991E}" type="presParOf" srcId="{3EEFBDD6-E09E-40CC-AD78-2C20CD48F2DC}" destId="{368FD908-B11F-43F8-99D8-43484DA73898}" srcOrd="0" destOrd="0" presId="urn:microsoft.com/office/officeart/2005/8/layout/process5"/>
    <dgm:cxn modelId="{445F60EC-891F-4153-B02F-9ACA3F63C1FC}" type="presParOf" srcId="{FC129826-F24C-4B36-B002-191DD108EFB7}" destId="{28133B80-486E-45B0-9BED-164B018FE0B6}" srcOrd="16" destOrd="0" presId="urn:microsoft.com/office/officeart/2005/8/layout/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363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7607" y="0"/>
            <a:ext cx="2889938" cy="493633"/>
          </a:xfrm>
          <a:prstGeom prst="rect">
            <a:avLst/>
          </a:prstGeom>
        </p:spPr>
        <p:txBody>
          <a:bodyPr vert="horz" lIns="91440" tIns="45720" rIns="91440" bIns="45720" rtlCol="0"/>
          <a:lstStyle>
            <a:lvl1pPr algn="r">
              <a:defRPr sz="1200"/>
            </a:lvl1pPr>
          </a:lstStyle>
          <a:p>
            <a:fld id="{636E17E4-CB58-4C2D-B237-63B6F9263A90}" type="datetimeFigureOut">
              <a:rPr lang="en-GB" smtClean="0"/>
              <a:t>13/06/2017</a:t>
            </a:fld>
            <a:endParaRPr lang="en-GB"/>
          </a:p>
        </p:txBody>
      </p:sp>
      <p:sp>
        <p:nvSpPr>
          <p:cNvPr id="4" name="Footer Placeholder 3"/>
          <p:cNvSpPr>
            <a:spLocks noGrp="1"/>
          </p:cNvSpPr>
          <p:nvPr>
            <p:ph type="ftr" sz="quarter" idx="2"/>
          </p:nvPr>
        </p:nvSpPr>
        <p:spPr>
          <a:xfrm>
            <a:off x="0" y="9377316"/>
            <a:ext cx="2889938" cy="493633"/>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7607" y="9377316"/>
            <a:ext cx="2889938" cy="493633"/>
          </a:xfrm>
          <a:prstGeom prst="rect">
            <a:avLst/>
          </a:prstGeom>
        </p:spPr>
        <p:txBody>
          <a:bodyPr vert="horz" lIns="91440" tIns="45720" rIns="91440" bIns="45720" rtlCol="0" anchor="b"/>
          <a:lstStyle>
            <a:lvl1pPr algn="r">
              <a:defRPr sz="1200"/>
            </a:lvl1pPr>
          </a:lstStyle>
          <a:p>
            <a:fld id="{6D952EC4-581B-40E9-958C-0C2A051663C9}" type="slidenum">
              <a:rPr lang="en-GB" smtClean="0"/>
              <a:t>‹#›</a:t>
            </a:fld>
            <a:endParaRPr lang="en-GB"/>
          </a:p>
        </p:txBody>
      </p:sp>
    </p:spTree>
    <p:extLst>
      <p:ext uri="{BB962C8B-B14F-4D97-AF65-F5344CB8AC3E}">
        <p14:creationId xmlns:p14="http://schemas.microsoft.com/office/powerpoint/2010/main" val="1075843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363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7607" y="0"/>
            <a:ext cx="2889938" cy="493633"/>
          </a:xfrm>
          <a:prstGeom prst="rect">
            <a:avLst/>
          </a:prstGeom>
        </p:spPr>
        <p:txBody>
          <a:bodyPr vert="horz" lIns="91440" tIns="45720" rIns="91440" bIns="45720" rtlCol="0"/>
          <a:lstStyle>
            <a:lvl1pPr algn="r">
              <a:defRPr sz="1200"/>
            </a:lvl1pPr>
          </a:lstStyle>
          <a:p>
            <a:fld id="{5F247643-5CA0-4FCC-9E84-9AA8C0D74966}" type="datetimeFigureOut">
              <a:rPr lang="en-GB" smtClean="0"/>
              <a:t>13/06/2017</a:t>
            </a:fld>
            <a:endParaRPr lang="en-GB"/>
          </a:p>
        </p:txBody>
      </p:sp>
      <p:sp>
        <p:nvSpPr>
          <p:cNvPr id="4" name="Slide Image Placeholder 3"/>
          <p:cNvSpPr>
            <a:spLocks noGrp="1" noRot="1" noChangeAspect="1"/>
          </p:cNvSpPr>
          <p:nvPr>
            <p:ph type="sldImg" idx="2"/>
          </p:nvPr>
        </p:nvSpPr>
        <p:spPr>
          <a:xfrm>
            <a:off x="866775" y="739775"/>
            <a:ext cx="4935538" cy="3703638"/>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909" y="4689515"/>
            <a:ext cx="5335270" cy="444269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377316"/>
            <a:ext cx="2889938" cy="493633"/>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7607" y="9377316"/>
            <a:ext cx="2889938" cy="493633"/>
          </a:xfrm>
          <a:prstGeom prst="rect">
            <a:avLst/>
          </a:prstGeom>
        </p:spPr>
        <p:txBody>
          <a:bodyPr vert="horz" lIns="91440" tIns="45720" rIns="91440" bIns="45720" rtlCol="0" anchor="b"/>
          <a:lstStyle>
            <a:lvl1pPr algn="r">
              <a:defRPr sz="1200"/>
            </a:lvl1pPr>
          </a:lstStyle>
          <a:p>
            <a:fld id="{4C0380B2-4568-412A-9FC7-A41E7D31E537}" type="slidenum">
              <a:rPr lang="en-GB" smtClean="0"/>
              <a:t>‹#›</a:t>
            </a:fld>
            <a:endParaRPr lang="en-GB"/>
          </a:p>
        </p:txBody>
      </p:sp>
    </p:spTree>
    <p:extLst>
      <p:ext uri="{BB962C8B-B14F-4D97-AF65-F5344CB8AC3E}">
        <p14:creationId xmlns:p14="http://schemas.microsoft.com/office/powerpoint/2010/main" val="1797450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4C0380B2-4568-412A-9FC7-A41E7D31E537}" type="slidenum">
              <a:rPr lang="en-GB" smtClean="0"/>
              <a:t>5</a:t>
            </a:fld>
            <a:endParaRPr lang="en-GB"/>
          </a:p>
        </p:txBody>
      </p:sp>
    </p:spTree>
    <p:extLst>
      <p:ext uri="{BB962C8B-B14F-4D97-AF65-F5344CB8AC3E}">
        <p14:creationId xmlns:p14="http://schemas.microsoft.com/office/powerpoint/2010/main" val="7830111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4C0380B2-4568-412A-9FC7-A41E7D31E537}" type="slidenum">
              <a:rPr lang="en-GB" smtClean="0"/>
              <a:t>14</a:t>
            </a:fld>
            <a:endParaRPr lang="en-GB"/>
          </a:p>
        </p:txBody>
      </p:sp>
    </p:spTree>
    <p:extLst>
      <p:ext uri="{BB962C8B-B14F-4D97-AF65-F5344CB8AC3E}">
        <p14:creationId xmlns:p14="http://schemas.microsoft.com/office/powerpoint/2010/main" val="6435411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4C0380B2-4568-412A-9FC7-A41E7D31E537}" type="slidenum">
              <a:rPr lang="en-GB" smtClean="0"/>
              <a:t>15</a:t>
            </a:fld>
            <a:endParaRPr lang="en-GB"/>
          </a:p>
        </p:txBody>
      </p:sp>
    </p:spTree>
    <p:extLst>
      <p:ext uri="{BB962C8B-B14F-4D97-AF65-F5344CB8AC3E}">
        <p14:creationId xmlns:p14="http://schemas.microsoft.com/office/powerpoint/2010/main" val="20982493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4C0380B2-4568-412A-9FC7-A41E7D31E537}" type="slidenum">
              <a:rPr lang="en-GB" smtClean="0"/>
              <a:t>16</a:t>
            </a:fld>
            <a:endParaRPr lang="en-GB"/>
          </a:p>
        </p:txBody>
      </p:sp>
    </p:spTree>
    <p:extLst>
      <p:ext uri="{BB962C8B-B14F-4D97-AF65-F5344CB8AC3E}">
        <p14:creationId xmlns:p14="http://schemas.microsoft.com/office/powerpoint/2010/main" val="9491739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4C0380B2-4568-412A-9FC7-A41E7D31E537}" type="slidenum">
              <a:rPr lang="en-GB" smtClean="0"/>
              <a:t>17</a:t>
            </a:fld>
            <a:endParaRPr lang="en-GB"/>
          </a:p>
        </p:txBody>
      </p:sp>
    </p:spTree>
    <p:extLst>
      <p:ext uri="{BB962C8B-B14F-4D97-AF65-F5344CB8AC3E}">
        <p14:creationId xmlns:p14="http://schemas.microsoft.com/office/powerpoint/2010/main" val="1263356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4C0380B2-4568-412A-9FC7-A41E7D31E537}" type="slidenum">
              <a:rPr lang="en-GB" smtClean="0"/>
              <a:t>18</a:t>
            </a:fld>
            <a:endParaRPr lang="en-GB"/>
          </a:p>
        </p:txBody>
      </p:sp>
    </p:spTree>
    <p:extLst>
      <p:ext uri="{BB962C8B-B14F-4D97-AF65-F5344CB8AC3E}">
        <p14:creationId xmlns:p14="http://schemas.microsoft.com/office/powerpoint/2010/main" val="28204406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FDR Mocked Up Chapter to be inserted here</a:t>
            </a:r>
          </a:p>
        </p:txBody>
      </p:sp>
      <p:sp>
        <p:nvSpPr>
          <p:cNvPr id="4" name="Slide Number Placeholder 3"/>
          <p:cNvSpPr>
            <a:spLocks noGrp="1"/>
          </p:cNvSpPr>
          <p:nvPr>
            <p:ph type="sldNum" sz="quarter" idx="10"/>
          </p:nvPr>
        </p:nvSpPr>
        <p:spPr/>
        <p:txBody>
          <a:bodyPr/>
          <a:lstStyle/>
          <a:p>
            <a:fld id="{4C0380B2-4568-412A-9FC7-A41E7D31E537}" type="slidenum">
              <a:rPr lang="en-GB" smtClean="0"/>
              <a:t>19</a:t>
            </a:fld>
            <a:endParaRPr lang="en-GB"/>
          </a:p>
        </p:txBody>
      </p:sp>
    </p:spTree>
    <p:extLst>
      <p:ext uri="{BB962C8B-B14F-4D97-AF65-F5344CB8AC3E}">
        <p14:creationId xmlns:p14="http://schemas.microsoft.com/office/powerpoint/2010/main" val="31593841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4C0380B2-4568-412A-9FC7-A41E7D31E537}" type="slidenum">
              <a:rPr lang="en-GB" smtClean="0"/>
              <a:t>23</a:t>
            </a:fld>
            <a:endParaRPr lang="en-GB"/>
          </a:p>
        </p:txBody>
      </p:sp>
    </p:spTree>
    <p:extLst>
      <p:ext uri="{BB962C8B-B14F-4D97-AF65-F5344CB8AC3E}">
        <p14:creationId xmlns:p14="http://schemas.microsoft.com/office/powerpoint/2010/main" val="3758076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4C0380B2-4568-412A-9FC7-A41E7D31E537}" type="slidenum">
              <a:rPr lang="en-GB" smtClean="0"/>
              <a:t>6</a:t>
            </a:fld>
            <a:endParaRPr lang="en-GB"/>
          </a:p>
        </p:txBody>
      </p:sp>
    </p:spTree>
    <p:extLst>
      <p:ext uri="{BB962C8B-B14F-4D97-AF65-F5344CB8AC3E}">
        <p14:creationId xmlns:p14="http://schemas.microsoft.com/office/powerpoint/2010/main" val="957504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4C0380B2-4568-412A-9FC7-A41E7D31E537}" type="slidenum">
              <a:rPr lang="en-GB" smtClean="0"/>
              <a:t>7</a:t>
            </a:fld>
            <a:endParaRPr lang="en-GB"/>
          </a:p>
        </p:txBody>
      </p:sp>
    </p:spTree>
    <p:extLst>
      <p:ext uri="{BB962C8B-B14F-4D97-AF65-F5344CB8AC3E}">
        <p14:creationId xmlns:p14="http://schemas.microsoft.com/office/powerpoint/2010/main" val="1557988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4C0380B2-4568-412A-9FC7-A41E7D31E537}" type="slidenum">
              <a:rPr lang="en-GB" smtClean="0"/>
              <a:t>8</a:t>
            </a:fld>
            <a:endParaRPr lang="en-GB"/>
          </a:p>
        </p:txBody>
      </p:sp>
    </p:spTree>
    <p:extLst>
      <p:ext uri="{BB962C8B-B14F-4D97-AF65-F5344CB8AC3E}">
        <p14:creationId xmlns:p14="http://schemas.microsoft.com/office/powerpoint/2010/main" val="813769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4C0380B2-4568-412A-9FC7-A41E7D31E537}" type="slidenum">
              <a:rPr lang="en-GB" smtClean="0"/>
              <a:t>9</a:t>
            </a:fld>
            <a:endParaRPr lang="en-GB"/>
          </a:p>
        </p:txBody>
      </p:sp>
    </p:spTree>
    <p:extLst>
      <p:ext uri="{BB962C8B-B14F-4D97-AF65-F5344CB8AC3E}">
        <p14:creationId xmlns:p14="http://schemas.microsoft.com/office/powerpoint/2010/main" val="404448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4C0380B2-4568-412A-9FC7-A41E7D31E537}" type="slidenum">
              <a:rPr lang="en-GB" smtClean="0"/>
              <a:t>10</a:t>
            </a:fld>
            <a:endParaRPr lang="en-GB"/>
          </a:p>
        </p:txBody>
      </p:sp>
    </p:spTree>
    <p:extLst>
      <p:ext uri="{BB962C8B-B14F-4D97-AF65-F5344CB8AC3E}">
        <p14:creationId xmlns:p14="http://schemas.microsoft.com/office/powerpoint/2010/main" val="2914776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4C0380B2-4568-412A-9FC7-A41E7D31E537}" type="slidenum">
              <a:rPr lang="en-GB" smtClean="0"/>
              <a:t>11</a:t>
            </a:fld>
            <a:endParaRPr lang="en-GB"/>
          </a:p>
        </p:txBody>
      </p:sp>
    </p:spTree>
    <p:extLst>
      <p:ext uri="{BB962C8B-B14F-4D97-AF65-F5344CB8AC3E}">
        <p14:creationId xmlns:p14="http://schemas.microsoft.com/office/powerpoint/2010/main" val="3742248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4C0380B2-4568-412A-9FC7-A41E7D31E537}" type="slidenum">
              <a:rPr lang="en-GB" smtClean="0"/>
              <a:t>12</a:t>
            </a:fld>
            <a:endParaRPr lang="en-GB"/>
          </a:p>
        </p:txBody>
      </p:sp>
    </p:spTree>
    <p:extLst>
      <p:ext uri="{BB962C8B-B14F-4D97-AF65-F5344CB8AC3E}">
        <p14:creationId xmlns:p14="http://schemas.microsoft.com/office/powerpoint/2010/main" val="70202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4C0380B2-4568-412A-9FC7-A41E7D31E537}" type="slidenum">
              <a:rPr lang="en-GB" smtClean="0"/>
              <a:t>13</a:t>
            </a:fld>
            <a:endParaRPr lang="en-GB"/>
          </a:p>
        </p:txBody>
      </p:sp>
    </p:spTree>
    <p:extLst>
      <p:ext uri="{BB962C8B-B14F-4D97-AF65-F5344CB8AC3E}">
        <p14:creationId xmlns:p14="http://schemas.microsoft.com/office/powerpoint/2010/main" val="188038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2A3479D-EF11-4679-9974-DF1CA0CBF9FB}" type="datetime1">
              <a:rPr lang="en-US" smtClean="0"/>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7AD61A-D454-4F84-A0CD-B135740EA9B0}" type="datetime1">
              <a:rPr lang="en-US" smtClean="0"/>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04E370-9A58-4376-AFFA-6B5248E4970E}" type="datetime1">
              <a:rPr lang="en-US" smtClean="0"/>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B9E256-1204-4554-AC7A-379EB8BAD7DF}" type="datetime1">
              <a:rPr lang="en-US" smtClean="0"/>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4F6D979-755F-456E-BEC2-E9F6A025C1D4}" type="datetime1">
              <a:rPr lang="en-US" smtClean="0"/>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EEA4C1F-8FC1-4464-80AE-0216732FA791}" type="datetime1">
              <a:rPr lang="en-US" smtClean="0"/>
              <a:t>6/13/2017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C42314E-E9A8-43D9-8AFB-845B6C6A4E7C}" type="datetime1">
              <a:rPr lang="en-US" smtClean="0"/>
              <a:t>6/13/2017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E243DB-7DB1-4EDF-B1FD-F1536A55FB36}" type="datetime1">
              <a:rPr lang="en-US" smtClean="0"/>
              <a:t>6/13/2017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6227EA-C962-4F08-AB52-4134E6FAE989}" type="datetime1">
              <a:rPr lang="en-US" smtClean="0"/>
              <a:t>6/13/2017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D806F1-B4C0-495B-8E51-5395441057B5}" type="datetime1">
              <a:rPr lang="en-US" smtClean="0"/>
              <a:t>6/13/2017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5512BF-D910-4C8B-AC02-AD419D40C7AB}" type="datetime1">
              <a:rPr lang="en-US" smtClean="0"/>
              <a:t>6/13/2017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71EB02-BAB7-45AF-B545-85C966D2EF9C}" type="datetime1">
              <a:rPr lang="en-US" smtClean="0"/>
              <a:t>6/13/2017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3.png"/><Relationship Id="rId7" Type="http://schemas.openxmlformats.org/officeDocument/2006/relationships/diagramQuickStyle" Target="../diagrams/quickStyle1.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4.png"/><Relationship Id="rId9" Type="http://schemas.microsoft.com/office/2007/relationships/diagramDrawing" Target="../diagrams/drawing1.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hyperlink" Target="http://www.mayfairforum.org/"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jpeg"/><Relationship Id="rId10" Type="http://schemas.openxmlformats.org/officeDocument/2006/relationships/image" Target="../media/image4.png"/><Relationship Id="rId4" Type="http://schemas.openxmlformats.org/officeDocument/2006/relationships/image" Target="../media/image7.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657600"/>
            <a:ext cx="6400800" cy="1752600"/>
          </a:xfrm>
        </p:spPr>
        <p:txBody>
          <a:bodyPr/>
          <a:lstStyle/>
          <a:p>
            <a:r>
              <a:rPr lang="en-GB" b="1" dirty="0" smtClean="0">
                <a:solidFill>
                  <a:schemeClr val="tx1"/>
                </a:solidFill>
                <a:latin typeface="Cambria" panose="02040503050406030204" pitchFamily="18" charset="0"/>
              </a:rPr>
              <a:t>Annual General Meeting</a:t>
            </a:r>
          </a:p>
          <a:p>
            <a:r>
              <a:rPr lang="en-GB" b="1" dirty="0" smtClean="0">
                <a:solidFill>
                  <a:schemeClr val="tx1"/>
                </a:solidFill>
                <a:latin typeface="Cambria" panose="02040503050406030204" pitchFamily="18" charset="0"/>
              </a:rPr>
              <a:t>26th April 2017</a:t>
            </a:r>
            <a:endParaRPr lang="en-GB" b="1" dirty="0">
              <a:solidFill>
                <a:schemeClr val="tx1"/>
              </a:solidFill>
              <a:latin typeface="Cambria" panose="02040503050406030204" pitchFamily="18" charset="0"/>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pPr/>
              <a:t>1</a:t>
            </a:fld>
            <a:endParaRPr lang="en-US"/>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3154971" y="1580589"/>
            <a:ext cx="2834058" cy="193972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6413" y="4886325"/>
            <a:ext cx="5591175" cy="1671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2656" y="304800"/>
            <a:ext cx="2878689" cy="121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13713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791200" y="4694961"/>
            <a:ext cx="800969" cy="1218375"/>
          </a:xfrm>
          <a:prstGeom prst="rect">
            <a:avLst/>
          </a:prstGeom>
        </p:spPr>
      </p:pic>
      <p:sp>
        <p:nvSpPr>
          <p:cNvPr id="5" name="Slide Number Placeholder 4"/>
          <p:cNvSpPr>
            <a:spLocks noGrp="1"/>
          </p:cNvSpPr>
          <p:nvPr>
            <p:ph type="sldNum" sz="quarter" idx="12"/>
          </p:nvPr>
        </p:nvSpPr>
        <p:spPr/>
        <p:txBody>
          <a:bodyPr/>
          <a:lstStyle/>
          <a:p>
            <a:fld id="{B6F15528-21DE-4FAA-801E-634DDDAF4B2B}" type="slidenum">
              <a:rPr lang="en-US" smtClean="0"/>
              <a:pPr/>
              <a:t>10</a:t>
            </a:fld>
            <a:endParaRPr lang="en-US"/>
          </a:p>
        </p:txBody>
      </p:sp>
      <p:cxnSp>
        <p:nvCxnSpPr>
          <p:cNvPr id="7" name="Straight Connector 6"/>
          <p:cNvCxnSpPr/>
          <p:nvPr/>
        </p:nvCxnSpPr>
        <p:spPr>
          <a:xfrm>
            <a:off x="609600" y="838200"/>
            <a:ext cx="77724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a:off x="609600" y="6012827"/>
            <a:ext cx="7772400" cy="0"/>
          </a:xfrm>
          <a:prstGeom prst="line">
            <a:avLst/>
          </a:prstGeom>
          <a:ln w="28575"/>
        </p:spPr>
        <p:style>
          <a:lnRef idx="1">
            <a:schemeClr val="dk1"/>
          </a:lnRef>
          <a:fillRef idx="0">
            <a:schemeClr val="dk1"/>
          </a:fillRef>
          <a:effectRef idx="0">
            <a:schemeClr val="dk1"/>
          </a:effectRef>
          <a:fontRef idx="minor">
            <a:schemeClr val="tx1"/>
          </a:fontRef>
        </p:style>
      </p:cxnSp>
      <p:sp>
        <p:nvSpPr>
          <p:cNvPr id="9" name="Rectangle 8"/>
          <p:cNvSpPr/>
          <p:nvPr/>
        </p:nvSpPr>
        <p:spPr>
          <a:xfrm>
            <a:off x="598117" y="190732"/>
            <a:ext cx="5864298" cy="646331"/>
          </a:xfrm>
          <a:prstGeom prst="rect">
            <a:avLst/>
          </a:prstGeom>
        </p:spPr>
        <p:txBody>
          <a:bodyPr wrap="none">
            <a:spAutoFit/>
          </a:bodyPr>
          <a:lstStyle/>
          <a:p>
            <a:r>
              <a:rPr lang="en-GB" sz="3600" dirty="0" smtClean="0">
                <a:latin typeface="Cambria" panose="02040503050406030204" pitchFamily="18" charset="0"/>
              </a:rPr>
              <a:t>Neighbourhood Plan Update </a:t>
            </a:r>
            <a:endParaRPr lang="en-GB" sz="3600" dirty="0">
              <a:latin typeface="Cambria" panose="02040503050406030204" pitchFamily="18" charset="0"/>
            </a:endParaRPr>
          </a:p>
        </p:txBody>
      </p:sp>
      <p:pic>
        <p:nvPicPr>
          <p:cNvPr id="1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9513"/>
          <a:stretch/>
        </p:blipFill>
        <p:spPr bwMode="auto">
          <a:xfrm>
            <a:off x="609600" y="1057475"/>
            <a:ext cx="7751333" cy="304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45459" y="992944"/>
            <a:ext cx="1894108" cy="369332"/>
          </a:xfrm>
          <a:prstGeom prst="rect">
            <a:avLst/>
          </a:prstGeom>
        </p:spPr>
        <p:txBody>
          <a:bodyPr wrap="none">
            <a:spAutoFit/>
          </a:bodyPr>
          <a:lstStyle/>
          <a:p>
            <a:r>
              <a:rPr lang="en-GB" b="1" dirty="0" smtClean="0">
                <a:latin typeface="Cambria" panose="02040503050406030204" pitchFamily="18" charset="0"/>
              </a:rPr>
              <a:t>Policy Summary</a:t>
            </a:r>
            <a:endParaRPr lang="en-GB" b="1" dirty="0">
              <a:latin typeface="Cambria" panose="02040503050406030204" pitchFamily="18" charset="0"/>
            </a:endParaRPr>
          </a:p>
        </p:txBody>
      </p:sp>
      <p:pic>
        <p:nvPicPr>
          <p:cNvPr id="10" name="Picture 9"/>
          <p:cNvPicPr>
            <a:picLocks noChangeAspect="1"/>
          </p:cNvPicPr>
          <p:nvPr/>
        </p:nvPicPr>
        <p:blipFill>
          <a:blip r:embed="rId5"/>
          <a:stretch>
            <a:fillRect/>
          </a:stretch>
        </p:blipFill>
        <p:spPr>
          <a:xfrm>
            <a:off x="5791200" y="3048000"/>
            <a:ext cx="2400300" cy="1657350"/>
          </a:xfrm>
          <a:prstGeom prst="rect">
            <a:avLst/>
          </a:prstGeom>
        </p:spPr>
      </p:pic>
      <p:sp>
        <p:nvSpPr>
          <p:cNvPr id="2" name="Rectangle 1"/>
          <p:cNvSpPr/>
          <p:nvPr/>
        </p:nvSpPr>
        <p:spPr>
          <a:xfrm>
            <a:off x="603828" y="1490515"/>
            <a:ext cx="7762876" cy="5509200"/>
          </a:xfrm>
          <a:prstGeom prst="rect">
            <a:avLst/>
          </a:prstGeom>
        </p:spPr>
        <p:txBody>
          <a:bodyPr wrap="square">
            <a:spAutoFit/>
          </a:bodyPr>
          <a:lstStyle/>
          <a:p>
            <a:pPr marL="357188" lvl="2" indent="-311150" algn="just">
              <a:buFont typeface="+mj-lt"/>
              <a:buAutoNum type="romanUcPeriod"/>
            </a:pPr>
            <a:r>
              <a:rPr lang="en-GB" sz="1600" dirty="0" smtClean="0">
                <a:latin typeface="Cambria" panose="02040503050406030204" pitchFamily="18" charset="0"/>
              </a:rPr>
              <a:t>Transforming Public Realm</a:t>
            </a:r>
          </a:p>
          <a:p>
            <a:pPr marL="536575" lvl="2" algn="just"/>
            <a:endParaRPr lang="en-GB" sz="1600" dirty="0" smtClean="0">
              <a:latin typeface="Cambria" panose="02040503050406030204" pitchFamily="18" charset="0"/>
            </a:endParaRPr>
          </a:p>
          <a:p>
            <a:pPr marL="625475" lvl="2" indent="-285750" algn="just">
              <a:buFont typeface="Wingdings" panose="05000000000000000000" pitchFamily="2" charset="2"/>
              <a:buChar char="Ø"/>
            </a:pPr>
            <a:r>
              <a:rPr lang="en-GB" sz="1600" dirty="0" smtClean="0">
                <a:latin typeface="Cambria" panose="02040503050406030204" pitchFamily="18" charset="0"/>
              </a:rPr>
              <a:t>Public Realm:</a:t>
            </a:r>
          </a:p>
          <a:p>
            <a:pPr marL="804863" lvl="2" indent="-268288" algn="just">
              <a:buFont typeface="Arial" panose="020B0604020202020204" pitchFamily="34" charset="0"/>
              <a:buChar char="•"/>
            </a:pPr>
            <a:r>
              <a:rPr lang="en-GB" sz="1600" dirty="0" smtClean="0">
                <a:latin typeface="Cambria" panose="02040503050406030204" pitchFamily="18" charset="0"/>
              </a:rPr>
              <a:t>Seeking major developments to contribute to improving public realm.</a:t>
            </a:r>
          </a:p>
          <a:p>
            <a:pPr marL="804863" lvl="2" indent="-268288" algn="just">
              <a:buFont typeface="Arial" panose="020B0604020202020204" pitchFamily="34" charset="0"/>
              <a:buChar char="•"/>
            </a:pPr>
            <a:r>
              <a:rPr lang="en-GB" sz="1600" dirty="0" smtClean="0">
                <a:latin typeface="Cambria" panose="02040503050406030204" pitchFamily="18" charset="0"/>
              </a:rPr>
              <a:t>Setting out what principles should be followed when improvements to the public realm are proposed.</a:t>
            </a:r>
          </a:p>
          <a:p>
            <a:pPr marL="536575" lvl="2" algn="just"/>
            <a:endParaRPr lang="en-GB" sz="1600" dirty="0" smtClean="0">
              <a:latin typeface="Cambria" panose="02040503050406030204" pitchFamily="18" charset="0"/>
            </a:endParaRPr>
          </a:p>
          <a:p>
            <a:pPr marL="625475" lvl="2" indent="-285750" algn="just">
              <a:buFont typeface="Wingdings" panose="05000000000000000000" pitchFamily="2" charset="2"/>
              <a:buChar char="Ø"/>
            </a:pPr>
            <a:r>
              <a:rPr lang="en-GB" sz="1600" dirty="0" smtClean="0">
                <a:latin typeface="Cambria" panose="02040503050406030204" pitchFamily="18" charset="0"/>
              </a:rPr>
              <a:t>Green Spaces:</a:t>
            </a:r>
          </a:p>
          <a:p>
            <a:pPr marL="804863" lvl="2" indent="-268288" algn="just">
              <a:buFont typeface="Arial" panose="020B0604020202020204" pitchFamily="34" charset="0"/>
              <a:buChar char="•"/>
            </a:pPr>
            <a:r>
              <a:rPr lang="en-GB" sz="1600" dirty="0" smtClean="0">
                <a:latin typeface="Cambria" panose="02040503050406030204" pitchFamily="18" charset="0"/>
              </a:rPr>
              <a:t>Protecting Mayfair’s green spaces for the use </a:t>
            </a:r>
          </a:p>
          <a:p>
            <a:pPr marL="804863" lvl="2" algn="just">
              <a:tabLst>
                <a:tab pos="804863" algn="l"/>
              </a:tabLst>
            </a:pPr>
            <a:r>
              <a:rPr lang="en-GB" sz="1600" dirty="0" smtClean="0">
                <a:latin typeface="Cambria" panose="02040503050406030204" pitchFamily="18" charset="0"/>
              </a:rPr>
              <a:t>of the community.</a:t>
            </a:r>
          </a:p>
          <a:p>
            <a:pPr marL="804863" lvl="2" indent="-268288" algn="just">
              <a:buFont typeface="Arial" panose="020B0604020202020204" pitchFamily="34" charset="0"/>
              <a:buChar char="•"/>
            </a:pPr>
            <a:r>
              <a:rPr lang="en-GB" sz="1600" dirty="0" smtClean="0">
                <a:latin typeface="Cambria" panose="02040503050406030204" pitchFamily="18" charset="0"/>
              </a:rPr>
              <a:t>Seeking improvements to Mayfair’s green </a:t>
            </a:r>
          </a:p>
          <a:p>
            <a:pPr marL="804863" lvl="2" algn="just"/>
            <a:r>
              <a:rPr lang="en-GB" sz="1600" dirty="0" smtClean="0">
                <a:latin typeface="Cambria" panose="02040503050406030204" pitchFamily="18" charset="0"/>
              </a:rPr>
              <a:t>spaces from developments which front directly </a:t>
            </a:r>
          </a:p>
          <a:p>
            <a:pPr marL="804863" lvl="2" algn="just"/>
            <a:r>
              <a:rPr lang="en-GB" sz="1600" dirty="0" smtClean="0">
                <a:latin typeface="Cambria" panose="02040503050406030204" pitchFamily="18" charset="0"/>
              </a:rPr>
              <a:t>on to green space.</a:t>
            </a:r>
          </a:p>
          <a:p>
            <a:pPr marL="804863" lvl="2" indent="-268288" algn="just">
              <a:buFont typeface="Arial" panose="020B0604020202020204" pitchFamily="34" charset="0"/>
              <a:buChar char="•"/>
            </a:pPr>
            <a:r>
              <a:rPr lang="en-GB" sz="1600" dirty="0" smtClean="0">
                <a:latin typeface="Cambria" panose="02040503050406030204" pitchFamily="18" charset="0"/>
              </a:rPr>
              <a:t>Restricting purely commercial events.</a:t>
            </a:r>
          </a:p>
          <a:p>
            <a:pPr marL="536575" lvl="2" algn="just"/>
            <a:endParaRPr lang="en-GB" sz="1600" dirty="0" smtClean="0">
              <a:latin typeface="Cambria" panose="02040503050406030204" pitchFamily="18" charset="0"/>
            </a:endParaRPr>
          </a:p>
          <a:p>
            <a:pPr marL="625475" lvl="2" indent="-285750" algn="just">
              <a:buFont typeface="Wingdings" panose="05000000000000000000" pitchFamily="2" charset="2"/>
              <a:buChar char="Ø"/>
            </a:pPr>
            <a:r>
              <a:rPr lang="en-GB" sz="1600" dirty="0" smtClean="0">
                <a:latin typeface="Cambria" panose="02040503050406030204" pitchFamily="18" charset="0"/>
              </a:rPr>
              <a:t>Green Infrastructure:</a:t>
            </a:r>
          </a:p>
          <a:p>
            <a:pPr marL="804863" lvl="2" indent="-268288" algn="just">
              <a:buFont typeface="Arial" panose="020B0604020202020204" pitchFamily="34" charset="0"/>
              <a:buChar char="•"/>
            </a:pPr>
            <a:r>
              <a:rPr lang="en-GB" sz="1600" dirty="0" smtClean="0">
                <a:latin typeface="Cambria" panose="02040503050406030204" pitchFamily="18" charset="0"/>
              </a:rPr>
              <a:t>Provision of new green infrastructure. </a:t>
            </a:r>
          </a:p>
          <a:p>
            <a:pPr marL="536575" lvl="2" algn="just"/>
            <a:endParaRPr lang="en-GB" sz="1600" dirty="0">
              <a:latin typeface="Cambria" panose="02040503050406030204" pitchFamily="18" charset="0"/>
            </a:endParaRPr>
          </a:p>
          <a:p>
            <a:pPr marL="0" lvl="2" algn="just"/>
            <a:endParaRPr lang="en-GB" sz="1600" dirty="0" smtClean="0">
              <a:latin typeface="Cambria" panose="02040503050406030204" pitchFamily="18" charset="0"/>
            </a:endParaRPr>
          </a:p>
          <a:p>
            <a:pPr marL="0" lvl="2" algn="just"/>
            <a:endParaRPr lang="en-GB" sz="1600" dirty="0">
              <a:latin typeface="Cambria" panose="02040503050406030204" pitchFamily="18" charset="0"/>
            </a:endParaRPr>
          </a:p>
          <a:p>
            <a:pPr marL="0" lvl="2" algn="just"/>
            <a:endParaRPr lang="en-GB" sz="1600" dirty="0" smtClean="0">
              <a:latin typeface="Cambria" panose="02040503050406030204" pitchFamily="18" charset="0"/>
            </a:endParaRPr>
          </a:p>
          <a:p>
            <a:pPr marL="1314450" lvl="2" indent="-400050" algn="just">
              <a:buFont typeface="+mj-lt"/>
              <a:buAutoNum type="romanLcPeriod"/>
            </a:pPr>
            <a:endParaRPr lang="en-GB" sz="1600" dirty="0" smtClean="0">
              <a:latin typeface="Cambria" panose="02040503050406030204" pitchFamily="18" charset="0"/>
            </a:endParaRPr>
          </a:p>
        </p:txBody>
      </p:sp>
      <p:pic>
        <p:nvPicPr>
          <p:cNvPr id="1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52508" y="6128534"/>
            <a:ext cx="1599460" cy="674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23054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6F15528-21DE-4FAA-801E-634DDDAF4B2B}" type="slidenum">
              <a:rPr lang="en-US" smtClean="0"/>
              <a:pPr/>
              <a:t>11</a:t>
            </a:fld>
            <a:endParaRPr lang="en-US"/>
          </a:p>
        </p:txBody>
      </p:sp>
      <p:cxnSp>
        <p:nvCxnSpPr>
          <p:cNvPr id="7" name="Straight Connector 6"/>
          <p:cNvCxnSpPr/>
          <p:nvPr/>
        </p:nvCxnSpPr>
        <p:spPr>
          <a:xfrm>
            <a:off x="609600" y="838200"/>
            <a:ext cx="77724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a:off x="609600" y="6012827"/>
            <a:ext cx="7772400" cy="0"/>
          </a:xfrm>
          <a:prstGeom prst="line">
            <a:avLst/>
          </a:prstGeom>
          <a:ln w="28575"/>
        </p:spPr>
        <p:style>
          <a:lnRef idx="1">
            <a:schemeClr val="dk1"/>
          </a:lnRef>
          <a:fillRef idx="0">
            <a:schemeClr val="dk1"/>
          </a:fillRef>
          <a:effectRef idx="0">
            <a:schemeClr val="dk1"/>
          </a:effectRef>
          <a:fontRef idx="minor">
            <a:schemeClr val="tx1"/>
          </a:fontRef>
        </p:style>
      </p:cxnSp>
      <p:sp>
        <p:nvSpPr>
          <p:cNvPr id="9" name="Rectangle 8"/>
          <p:cNvSpPr/>
          <p:nvPr/>
        </p:nvSpPr>
        <p:spPr>
          <a:xfrm>
            <a:off x="598117" y="190732"/>
            <a:ext cx="5864298" cy="646331"/>
          </a:xfrm>
          <a:prstGeom prst="rect">
            <a:avLst/>
          </a:prstGeom>
        </p:spPr>
        <p:txBody>
          <a:bodyPr wrap="none">
            <a:spAutoFit/>
          </a:bodyPr>
          <a:lstStyle/>
          <a:p>
            <a:r>
              <a:rPr lang="en-GB" sz="3600" dirty="0" smtClean="0">
                <a:latin typeface="Cambria" panose="02040503050406030204" pitchFamily="18" charset="0"/>
              </a:rPr>
              <a:t>Neighbourhood Plan Update </a:t>
            </a:r>
            <a:endParaRPr lang="en-GB" sz="3600" dirty="0">
              <a:latin typeface="Cambria" panose="02040503050406030204" pitchFamily="18" charset="0"/>
            </a:endParaRPr>
          </a:p>
        </p:txBody>
      </p:sp>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9513"/>
          <a:stretch/>
        </p:blipFill>
        <p:spPr bwMode="auto">
          <a:xfrm>
            <a:off x="609600" y="1057475"/>
            <a:ext cx="7751333" cy="304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45459" y="992944"/>
            <a:ext cx="1894108" cy="369332"/>
          </a:xfrm>
          <a:prstGeom prst="rect">
            <a:avLst/>
          </a:prstGeom>
        </p:spPr>
        <p:txBody>
          <a:bodyPr wrap="none">
            <a:spAutoFit/>
          </a:bodyPr>
          <a:lstStyle/>
          <a:p>
            <a:r>
              <a:rPr lang="en-GB" b="1" dirty="0" smtClean="0">
                <a:latin typeface="Cambria" panose="02040503050406030204" pitchFamily="18" charset="0"/>
              </a:rPr>
              <a:t>Policy Summary</a:t>
            </a:r>
            <a:endParaRPr lang="en-GB" b="1" dirty="0">
              <a:latin typeface="Cambria" panose="02040503050406030204" pitchFamily="18" charset="0"/>
            </a:endParaRPr>
          </a:p>
        </p:txBody>
      </p:sp>
      <p:sp>
        <p:nvSpPr>
          <p:cNvPr id="2" name="Rectangle 1"/>
          <p:cNvSpPr/>
          <p:nvPr/>
        </p:nvSpPr>
        <p:spPr>
          <a:xfrm>
            <a:off x="603828" y="1488950"/>
            <a:ext cx="2825172" cy="4493538"/>
          </a:xfrm>
          <a:prstGeom prst="rect">
            <a:avLst/>
          </a:prstGeom>
        </p:spPr>
        <p:txBody>
          <a:bodyPr wrap="square">
            <a:spAutoFit/>
          </a:bodyPr>
          <a:lstStyle/>
          <a:p>
            <a:pPr marL="400050" lvl="2" indent="-400050" algn="just">
              <a:buFont typeface="+mj-lt"/>
              <a:buAutoNum type="romanUcPeriod" startAt="2"/>
            </a:pPr>
            <a:r>
              <a:rPr lang="en-GB" sz="1600" dirty="0" smtClean="0">
                <a:latin typeface="Cambria" panose="02040503050406030204" pitchFamily="18" charset="0"/>
              </a:rPr>
              <a:t>Directing Growth </a:t>
            </a:r>
          </a:p>
          <a:p>
            <a:pPr marL="0" lvl="2" algn="just"/>
            <a:endParaRPr lang="en-GB" sz="1600" dirty="0" smtClean="0">
              <a:latin typeface="Cambria" panose="02040503050406030204" pitchFamily="18" charset="0"/>
            </a:endParaRPr>
          </a:p>
          <a:p>
            <a:pPr marL="447675" lvl="2" algn="just">
              <a:spcAft>
                <a:spcPts val="1200"/>
              </a:spcAft>
            </a:pPr>
            <a:r>
              <a:rPr lang="en-GB" sz="1600" dirty="0" smtClean="0">
                <a:latin typeface="Cambria" panose="02040503050406030204" pitchFamily="18" charset="0"/>
              </a:rPr>
              <a:t>Sustainable Growth: </a:t>
            </a:r>
          </a:p>
          <a:p>
            <a:pPr marL="447675" lvl="2" algn="just">
              <a:spcAft>
                <a:spcPts val="1200"/>
              </a:spcAft>
            </a:pPr>
            <a:r>
              <a:rPr lang="en-GB" sz="1600" dirty="0" smtClean="0">
                <a:latin typeface="Cambria" panose="02040503050406030204" pitchFamily="18" charset="0"/>
              </a:rPr>
              <a:t>Ensuring that specific areas of growth are brought forward in compliance with the overarching themes of the Plan.</a:t>
            </a:r>
          </a:p>
          <a:p>
            <a:pPr marL="447675" lvl="2" algn="just">
              <a:spcAft>
                <a:spcPts val="1200"/>
              </a:spcAft>
            </a:pPr>
            <a:r>
              <a:rPr lang="en-GB" sz="1600" dirty="0" smtClean="0">
                <a:latin typeface="Cambria" panose="02040503050406030204" pitchFamily="18" charset="0"/>
              </a:rPr>
              <a:t>“Growth” as defined by Plan, where appropriate, being mixed use, in: density, intensity of use, efficient use, amount of use, activity. </a:t>
            </a:r>
          </a:p>
          <a:p>
            <a:pPr marL="536575" lvl="2" algn="just"/>
            <a:endParaRPr lang="en-GB" sz="1600" dirty="0" smtClean="0">
              <a:latin typeface="Cambria" panose="02040503050406030204" pitchFamily="18" charset="0"/>
            </a:endParaRPr>
          </a:p>
        </p:txBody>
      </p:sp>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52508" y="6128534"/>
            <a:ext cx="1599460" cy="674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5"/>
          <a:stretch>
            <a:fillRect/>
          </a:stretch>
        </p:blipFill>
        <p:spPr>
          <a:xfrm>
            <a:off x="3674165" y="1887364"/>
            <a:ext cx="4674490" cy="4043498"/>
          </a:xfrm>
          <a:prstGeom prst="rect">
            <a:avLst/>
          </a:prstGeom>
        </p:spPr>
      </p:pic>
    </p:spTree>
    <p:extLst>
      <p:ext uri="{BB962C8B-B14F-4D97-AF65-F5344CB8AC3E}">
        <p14:creationId xmlns:p14="http://schemas.microsoft.com/office/powerpoint/2010/main" val="14434498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6F15528-21DE-4FAA-801E-634DDDAF4B2B}" type="slidenum">
              <a:rPr lang="en-US" smtClean="0"/>
              <a:pPr/>
              <a:t>12</a:t>
            </a:fld>
            <a:endParaRPr lang="en-US"/>
          </a:p>
        </p:txBody>
      </p:sp>
      <p:cxnSp>
        <p:nvCxnSpPr>
          <p:cNvPr id="7" name="Straight Connector 6"/>
          <p:cNvCxnSpPr/>
          <p:nvPr/>
        </p:nvCxnSpPr>
        <p:spPr>
          <a:xfrm>
            <a:off x="609600" y="838200"/>
            <a:ext cx="77724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a:off x="609600" y="6012827"/>
            <a:ext cx="7772400" cy="0"/>
          </a:xfrm>
          <a:prstGeom prst="line">
            <a:avLst/>
          </a:prstGeom>
          <a:ln w="28575"/>
        </p:spPr>
        <p:style>
          <a:lnRef idx="1">
            <a:schemeClr val="dk1"/>
          </a:lnRef>
          <a:fillRef idx="0">
            <a:schemeClr val="dk1"/>
          </a:fillRef>
          <a:effectRef idx="0">
            <a:schemeClr val="dk1"/>
          </a:effectRef>
          <a:fontRef idx="minor">
            <a:schemeClr val="tx1"/>
          </a:fontRef>
        </p:style>
      </p:cxnSp>
      <p:sp>
        <p:nvSpPr>
          <p:cNvPr id="9" name="Rectangle 8"/>
          <p:cNvSpPr/>
          <p:nvPr/>
        </p:nvSpPr>
        <p:spPr>
          <a:xfrm>
            <a:off x="598117" y="190732"/>
            <a:ext cx="5864298" cy="646331"/>
          </a:xfrm>
          <a:prstGeom prst="rect">
            <a:avLst/>
          </a:prstGeom>
        </p:spPr>
        <p:txBody>
          <a:bodyPr wrap="none">
            <a:spAutoFit/>
          </a:bodyPr>
          <a:lstStyle/>
          <a:p>
            <a:r>
              <a:rPr lang="en-GB" sz="3600" dirty="0" smtClean="0">
                <a:latin typeface="Cambria" panose="02040503050406030204" pitchFamily="18" charset="0"/>
              </a:rPr>
              <a:t>Neighbourhood Plan Update </a:t>
            </a:r>
            <a:endParaRPr lang="en-GB" sz="3600" dirty="0">
              <a:latin typeface="Cambria" panose="02040503050406030204" pitchFamily="18" charset="0"/>
            </a:endParaRPr>
          </a:p>
        </p:txBody>
      </p:sp>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9513"/>
          <a:stretch/>
        </p:blipFill>
        <p:spPr bwMode="auto">
          <a:xfrm>
            <a:off x="609600" y="1057475"/>
            <a:ext cx="7751333" cy="304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45459" y="992944"/>
            <a:ext cx="1894108" cy="369332"/>
          </a:xfrm>
          <a:prstGeom prst="rect">
            <a:avLst/>
          </a:prstGeom>
        </p:spPr>
        <p:txBody>
          <a:bodyPr wrap="none">
            <a:spAutoFit/>
          </a:bodyPr>
          <a:lstStyle/>
          <a:p>
            <a:r>
              <a:rPr lang="en-GB" b="1" dirty="0" smtClean="0">
                <a:latin typeface="Cambria" panose="02040503050406030204" pitchFamily="18" charset="0"/>
              </a:rPr>
              <a:t>Policy Summary</a:t>
            </a:r>
            <a:endParaRPr lang="en-GB" b="1" dirty="0">
              <a:latin typeface="Cambria" panose="02040503050406030204" pitchFamily="18" charset="0"/>
            </a:endParaRPr>
          </a:p>
        </p:txBody>
      </p:sp>
      <p:sp>
        <p:nvSpPr>
          <p:cNvPr id="2" name="Rectangle 1"/>
          <p:cNvSpPr/>
          <p:nvPr/>
        </p:nvSpPr>
        <p:spPr>
          <a:xfrm>
            <a:off x="603829" y="1488950"/>
            <a:ext cx="3891971" cy="2862322"/>
          </a:xfrm>
          <a:prstGeom prst="rect">
            <a:avLst/>
          </a:prstGeom>
        </p:spPr>
        <p:txBody>
          <a:bodyPr wrap="square">
            <a:spAutoFit/>
          </a:bodyPr>
          <a:lstStyle/>
          <a:p>
            <a:pPr marL="400050" lvl="2" indent="-400050" algn="just">
              <a:spcAft>
                <a:spcPts val="1200"/>
              </a:spcAft>
              <a:buFont typeface="+mj-lt"/>
              <a:buAutoNum type="romanUcPeriod" startAt="3"/>
            </a:pPr>
            <a:r>
              <a:rPr lang="en-GB" sz="1600" dirty="0" smtClean="0">
                <a:latin typeface="Cambria" panose="02040503050406030204" pitchFamily="18" charset="0"/>
              </a:rPr>
              <a:t>Enhancing Experience </a:t>
            </a:r>
          </a:p>
          <a:p>
            <a:pPr marL="715963" lvl="2" indent="-285750" algn="just">
              <a:spcAft>
                <a:spcPts val="1200"/>
              </a:spcAft>
              <a:buFont typeface="Wingdings" panose="05000000000000000000" pitchFamily="2" charset="2"/>
              <a:buChar char="Ø"/>
            </a:pPr>
            <a:r>
              <a:rPr lang="en-GB" sz="1600" dirty="0" smtClean="0">
                <a:latin typeface="Cambria" panose="02040503050406030204" pitchFamily="18" charset="0"/>
              </a:rPr>
              <a:t>Residential:</a:t>
            </a:r>
          </a:p>
          <a:p>
            <a:pPr marL="715963" lvl="2" indent="-285750">
              <a:buFont typeface="Wingdings" panose="05000000000000000000" pitchFamily="2" charset="2"/>
              <a:buChar char="§"/>
            </a:pPr>
            <a:r>
              <a:rPr lang="en-GB" sz="1600" dirty="0">
                <a:latin typeface="Cambria" panose="02040503050406030204" pitchFamily="18" charset="0"/>
              </a:rPr>
              <a:t>Protecting residential amenity across Mayfair (see more next slide). </a:t>
            </a:r>
            <a:endParaRPr lang="en-GB" sz="1600" dirty="0" smtClean="0">
              <a:latin typeface="Cambria" panose="02040503050406030204" pitchFamily="18" charset="0"/>
            </a:endParaRPr>
          </a:p>
          <a:p>
            <a:pPr marL="715963" lvl="2" indent="-285750">
              <a:buFont typeface="Wingdings" panose="05000000000000000000" pitchFamily="2" charset="2"/>
              <a:buChar char="§"/>
            </a:pPr>
            <a:r>
              <a:rPr lang="en-GB" sz="1600" dirty="0" smtClean="0">
                <a:latin typeface="Cambria" panose="02040503050406030204" pitchFamily="18" charset="0"/>
              </a:rPr>
              <a:t>Recognising </a:t>
            </a:r>
            <a:r>
              <a:rPr lang="en-GB" sz="1600" dirty="0">
                <a:latin typeface="Cambria" panose="02040503050406030204" pitchFamily="18" charset="0"/>
              </a:rPr>
              <a:t>West Mayfair as a </a:t>
            </a:r>
            <a:r>
              <a:rPr lang="en-GB" sz="1600" dirty="0" smtClean="0">
                <a:latin typeface="Cambria" panose="02040503050406030204" pitchFamily="18" charset="0"/>
              </a:rPr>
              <a:t>predominantly </a:t>
            </a:r>
            <a:r>
              <a:rPr lang="en-GB" sz="1600" dirty="0">
                <a:latin typeface="Cambria" panose="02040503050406030204" pitchFamily="18" charset="0"/>
              </a:rPr>
              <a:t>residential area</a:t>
            </a:r>
            <a:r>
              <a:rPr lang="en-GB" sz="1600" dirty="0" smtClean="0">
                <a:latin typeface="Cambria" panose="02040503050406030204" pitchFamily="18" charset="0"/>
              </a:rPr>
              <a:t>.</a:t>
            </a:r>
            <a:endParaRPr lang="en-GB" sz="1600" dirty="0">
              <a:latin typeface="Cambria" panose="02040503050406030204" pitchFamily="18" charset="0"/>
            </a:endParaRPr>
          </a:p>
          <a:p>
            <a:pPr marL="715963" lvl="2" indent="-285750">
              <a:buFont typeface="Wingdings" panose="05000000000000000000" pitchFamily="2" charset="2"/>
              <a:buChar char="§"/>
            </a:pPr>
            <a:r>
              <a:rPr lang="en-GB" sz="1600" dirty="0">
                <a:latin typeface="Cambria" panose="02040503050406030204" pitchFamily="18" charset="0"/>
              </a:rPr>
              <a:t>Ensuring effective construction management</a:t>
            </a:r>
            <a:r>
              <a:rPr lang="en-GB" sz="1600" dirty="0" smtClean="0">
                <a:latin typeface="Cambria" panose="02040503050406030204" pitchFamily="18" charset="0"/>
              </a:rPr>
              <a:t>.</a:t>
            </a:r>
          </a:p>
          <a:p>
            <a:pPr marL="715963" lvl="2" indent="-285750" algn="just">
              <a:buFont typeface="Wingdings" panose="05000000000000000000" pitchFamily="2" charset="2"/>
              <a:buChar char="§"/>
            </a:pPr>
            <a:endParaRPr lang="en-GB" sz="1600" dirty="0">
              <a:latin typeface="Cambria" panose="02040503050406030204" pitchFamily="18" charset="0"/>
            </a:endParaRPr>
          </a:p>
        </p:txBody>
      </p:sp>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52508" y="6128534"/>
            <a:ext cx="1599460" cy="674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4373432" y="4676170"/>
            <a:ext cx="4008568" cy="1231106"/>
          </a:xfrm>
          <a:prstGeom prst="rect">
            <a:avLst/>
          </a:prstGeom>
        </p:spPr>
        <p:txBody>
          <a:bodyPr wrap="square">
            <a:spAutoFit/>
          </a:bodyPr>
          <a:lstStyle/>
          <a:p>
            <a:pPr marL="715963" lvl="2" indent="-285750" algn="just">
              <a:spcAft>
                <a:spcPts val="1200"/>
              </a:spcAft>
              <a:buFont typeface="Wingdings" panose="05000000000000000000" pitchFamily="2" charset="2"/>
              <a:buChar char="Ø"/>
            </a:pPr>
            <a:r>
              <a:rPr lang="en-GB" sz="1600" dirty="0" smtClean="0">
                <a:latin typeface="Cambria" panose="02040503050406030204" pitchFamily="18" charset="0"/>
              </a:rPr>
              <a:t>Social and Community Uses:</a:t>
            </a:r>
            <a:endParaRPr lang="en-GB" sz="1600" dirty="0">
              <a:latin typeface="Cambria" panose="02040503050406030204" pitchFamily="18" charset="0"/>
            </a:endParaRPr>
          </a:p>
          <a:p>
            <a:pPr marL="715963" lvl="2" indent="-285750">
              <a:buFont typeface="Wingdings" panose="05000000000000000000" pitchFamily="2" charset="2"/>
              <a:buChar char="§"/>
            </a:pPr>
            <a:r>
              <a:rPr lang="en-GB" sz="1600" dirty="0" smtClean="0">
                <a:latin typeface="Cambria" panose="02040503050406030204" pitchFamily="18" charset="0"/>
              </a:rPr>
              <a:t>Resisting the loss of any Social and Community Facilities or Public Houses. </a:t>
            </a:r>
            <a:endParaRPr lang="en-GB" sz="1600" dirty="0">
              <a:latin typeface="Cambria" panose="02040503050406030204" pitchFamily="18" charset="0"/>
            </a:endParaRPr>
          </a:p>
        </p:txBody>
      </p:sp>
      <p:sp>
        <p:nvSpPr>
          <p:cNvPr id="16" name="Rectangle 15"/>
          <p:cNvSpPr/>
          <p:nvPr/>
        </p:nvSpPr>
        <p:spPr>
          <a:xfrm>
            <a:off x="598117" y="4173572"/>
            <a:ext cx="3897683" cy="1723549"/>
          </a:xfrm>
          <a:prstGeom prst="rect">
            <a:avLst/>
          </a:prstGeom>
        </p:spPr>
        <p:txBody>
          <a:bodyPr wrap="square">
            <a:spAutoFit/>
          </a:bodyPr>
          <a:lstStyle/>
          <a:p>
            <a:pPr marL="715963" lvl="2" indent="-285750" algn="just">
              <a:spcAft>
                <a:spcPts val="1200"/>
              </a:spcAft>
              <a:buFont typeface="Wingdings" panose="05000000000000000000" pitchFamily="2" charset="2"/>
              <a:buChar char="Ø"/>
            </a:pPr>
            <a:r>
              <a:rPr lang="en-GB" sz="1600" dirty="0" smtClean="0">
                <a:latin typeface="Cambria" panose="02040503050406030204" pitchFamily="18" charset="0"/>
              </a:rPr>
              <a:t>Shepherd Market:</a:t>
            </a:r>
            <a:endParaRPr lang="en-GB" sz="1600" dirty="0">
              <a:latin typeface="Cambria" panose="02040503050406030204" pitchFamily="18" charset="0"/>
            </a:endParaRPr>
          </a:p>
          <a:p>
            <a:pPr marL="715963" lvl="2" indent="-285750">
              <a:buFont typeface="Wingdings" panose="05000000000000000000" pitchFamily="2" charset="2"/>
              <a:buChar char="§"/>
            </a:pPr>
            <a:r>
              <a:rPr lang="en-GB" sz="1600" dirty="0" smtClean="0">
                <a:latin typeface="Cambria" panose="02040503050406030204" pitchFamily="18" charset="0"/>
              </a:rPr>
              <a:t>Preventing additional entertainment uses which would impact the character of Shepherd Market or result in harm to residential amenity.</a:t>
            </a:r>
            <a:endParaRPr lang="en-GB" sz="1600" dirty="0">
              <a:latin typeface="Cambria" panose="02040503050406030204" pitchFamily="18" charset="0"/>
            </a:endParaRPr>
          </a:p>
        </p:txBody>
      </p:sp>
      <p:pic>
        <p:nvPicPr>
          <p:cNvPr id="10" name="Picture 9"/>
          <p:cNvPicPr>
            <a:picLocks noChangeAspect="1"/>
          </p:cNvPicPr>
          <p:nvPr/>
        </p:nvPicPr>
        <p:blipFill>
          <a:blip r:embed="rId5"/>
          <a:stretch>
            <a:fillRect/>
          </a:stretch>
        </p:blipFill>
        <p:spPr>
          <a:xfrm>
            <a:off x="4606685" y="1488950"/>
            <a:ext cx="2237220" cy="1493818"/>
          </a:xfrm>
          <a:prstGeom prst="rect">
            <a:avLst/>
          </a:prstGeom>
        </p:spPr>
      </p:pic>
      <p:pic>
        <p:nvPicPr>
          <p:cNvPr id="11" name="Picture 10"/>
          <p:cNvPicPr>
            <a:picLocks noChangeAspect="1"/>
          </p:cNvPicPr>
          <p:nvPr/>
        </p:nvPicPr>
        <p:blipFill>
          <a:blip r:embed="rId6"/>
          <a:stretch>
            <a:fillRect/>
          </a:stretch>
        </p:blipFill>
        <p:spPr>
          <a:xfrm>
            <a:off x="6684405" y="1715714"/>
            <a:ext cx="1697595" cy="2252051"/>
          </a:xfrm>
          <a:prstGeom prst="rect">
            <a:avLst/>
          </a:prstGeom>
        </p:spPr>
      </p:pic>
      <p:pic>
        <p:nvPicPr>
          <p:cNvPr id="17" name="Picture 16"/>
          <p:cNvPicPr>
            <a:picLocks noChangeAspect="1"/>
          </p:cNvPicPr>
          <p:nvPr/>
        </p:nvPicPr>
        <p:blipFill>
          <a:blip r:embed="rId7"/>
          <a:stretch>
            <a:fillRect/>
          </a:stretch>
        </p:blipFill>
        <p:spPr>
          <a:xfrm>
            <a:off x="4896773" y="2815296"/>
            <a:ext cx="2034826" cy="1601543"/>
          </a:xfrm>
          <a:prstGeom prst="rect">
            <a:avLst/>
          </a:prstGeom>
        </p:spPr>
      </p:pic>
    </p:spTree>
    <p:extLst>
      <p:ext uri="{BB962C8B-B14F-4D97-AF65-F5344CB8AC3E}">
        <p14:creationId xmlns:p14="http://schemas.microsoft.com/office/powerpoint/2010/main" val="2174087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6F15528-21DE-4FAA-801E-634DDDAF4B2B}" type="slidenum">
              <a:rPr lang="en-US" smtClean="0"/>
              <a:pPr/>
              <a:t>13</a:t>
            </a:fld>
            <a:endParaRPr lang="en-US"/>
          </a:p>
        </p:txBody>
      </p:sp>
      <p:cxnSp>
        <p:nvCxnSpPr>
          <p:cNvPr id="7" name="Straight Connector 6"/>
          <p:cNvCxnSpPr/>
          <p:nvPr/>
        </p:nvCxnSpPr>
        <p:spPr>
          <a:xfrm>
            <a:off x="609600" y="838200"/>
            <a:ext cx="77724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a:off x="609600" y="6012827"/>
            <a:ext cx="7772400" cy="0"/>
          </a:xfrm>
          <a:prstGeom prst="line">
            <a:avLst/>
          </a:prstGeom>
          <a:ln w="28575"/>
        </p:spPr>
        <p:style>
          <a:lnRef idx="1">
            <a:schemeClr val="dk1"/>
          </a:lnRef>
          <a:fillRef idx="0">
            <a:schemeClr val="dk1"/>
          </a:fillRef>
          <a:effectRef idx="0">
            <a:schemeClr val="dk1"/>
          </a:effectRef>
          <a:fontRef idx="minor">
            <a:schemeClr val="tx1"/>
          </a:fontRef>
        </p:style>
      </p:cxnSp>
      <p:sp>
        <p:nvSpPr>
          <p:cNvPr id="9" name="Rectangle 8"/>
          <p:cNvSpPr/>
          <p:nvPr/>
        </p:nvSpPr>
        <p:spPr>
          <a:xfrm>
            <a:off x="598117" y="190732"/>
            <a:ext cx="5864298" cy="646331"/>
          </a:xfrm>
          <a:prstGeom prst="rect">
            <a:avLst/>
          </a:prstGeom>
        </p:spPr>
        <p:txBody>
          <a:bodyPr wrap="none">
            <a:spAutoFit/>
          </a:bodyPr>
          <a:lstStyle/>
          <a:p>
            <a:r>
              <a:rPr lang="en-GB" sz="3600" dirty="0" smtClean="0">
                <a:latin typeface="Cambria" panose="02040503050406030204" pitchFamily="18" charset="0"/>
              </a:rPr>
              <a:t>Neighbourhood Plan Update </a:t>
            </a:r>
            <a:endParaRPr lang="en-GB" sz="3600" dirty="0">
              <a:latin typeface="Cambria" panose="02040503050406030204" pitchFamily="18" charset="0"/>
            </a:endParaRPr>
          </a:p>
        </p:txBody>
      </p:sp>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9513"/>
          <a:stretch/>
        </p:blipFill>
        <p:spPr bwMode="auto">
          <a:xfrm>
            <a:off x="609600" y="1057475"/>
            <a:ext cx="7751333" cy="304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45459" y="992944"/>
            <a:ext cx="5545814" cy="369332"/>
          </a:xfrm>
          <a:prstGeom prst="rect">
            <a:avLst/>
          </a:prstGeom>
        </p:spPr>
        <p:txBody>
          <a:bodyPr wrap="none">
            <a:spAutoFit/>
          </a:bodyPr>
          <a:lstStyle/>
          <a:p>
            <a:r>
              <a:rPr lang="en-GB" b="1" dirty="0" smtClean="0">
                <a:latin typeface="Cambria" panose="02040503050406030204" pitchFamily="18" charset="0"/>
              </a:rPr>
              <a:t>Evolution of residential amenity protection policy:</a:t>
            </a:r>
            <a:endParaRPr lang="en-GB" b="1" dirty="0">
              <a:latin typeface="Cambria" panose="02040503050406030204" pitchFamily="18" charset="0"/>
            </a:endParaRPr>
          </a:p>
        </p:txBody>
      </p:sp>
      <p:sp>
        <p:nvSpPr>
          <p:cNvPr id="2" name="Rectangle 1"/>
          <p:cNvSpPr/>
          <p:nvPr/>
        </p:nvSpPr>
        <p:spPr>
          <a:xfrm>
            <a:off x="603829" y="1488950"/>
            <a:ext cx="7778171" cy="4801314"/>
          </a:xfrm>
          <a:prstGeom prst="rect">
            <a:avLst/>
          </a:prstGeom>
        </p:spPr>
        <p:txBody>
          <a:bodyPr wrap="square">
            <a:spAutoFit/>
          </a:bodyPr>
          <a:lstStyle/>
          <a:p>
            <a:pPr marL="0" lvl="2" algn="just">
              <a:spcAft>
                <a:spcPts val="1200"/>
              </a:spcAft>
            </a:pPr>
            <a:r>
              <a:rPr lang="en-GB" sz="1400" dirty="0" smtClean="0">
                <a:latin typeface="Cambria" panose="02040503050406030204" pitchFamily="18" charset="0"/>
              </a:rPr>
              <a:t>Policy as per draft 7.1 (25.04.2017):</a:t>
            </a:r>
            <a:endParaRPr lang="en-GB" sz="1400" dirty="0">
              <a:latin typeface="Cambria" panose="02040503050406030204" pitchFamily="18" charset="0"/>
            </a:endParaRPr>
          </a:p>
          <a:p>
            <a:pPr marL="0" lvl="2">
              <a:spcAft>
                <a:spcPts val="1200"/>
              </a:spcAft>
            </a:pPr>
            <a:r>
              <a:rPr lang="en-GB" sz="1400" i="1" dirty="0">
                <a:latin typeface="Cambria" panose="02040503050406030204" pitchFamily="18" charset="0"/>
              </a:rPr>
              <a:t>“</a:t>
            </a:r>
            <a:r>
              <a:rPr lang="en-GB" sz="1400" b="1" i="1" dirty="0">
                <a:latin typeface="Cambria" panose="02040503050406030204" pitchFamily="18" charset="0"/>
              </a:rPr>
              <a:t>RU3: Proposals for new commercial or entertainment uses in Mayfair must demonstrate how they protect the amenity of nearby residential units and create no additional adverse effects (after mitigation) such as noise, and rubbish between 11pm and 7am</a:t>
            </a:r>
            <a:r>
              <a:rPr lang="en-GB" sz="1400" b="1" i="1" dirty="0" smtClean="0">
                <a:latin typeface="Cambria" panose="02040503050406030204" pitchFamily="18" charset="0"/>
              </a:rPr>
              <a:t>.”</a:t>
            </a:r>
            <a:br>
              <a:rPr lang="en-GB" sz="1400" b="1" i="1" dirty="0" smtClean="0">
                <a:latin typeface="Cambria" panose="02040503050406030204" pitchFamily="18" charset="0"/>
              </a:rPr>
            </a:br>
            <a:endParaRPr lang="en-GB" sz="1400" b="1" i="1" dirty="0" smtClean="0">
              <a:latin typeface="Cambria" panose="02040503050406030204" pitchFamily="18" charset="0"/>
            </a:endParaRPr>
          </a:p>
          <a:p>
            <a:pPr marL="285750" lvl="2" indent="-285750" algn="just">
              <a:spcAft>
                <a:spcPts val="1200"/>
              </a:spcAft>
              <a:buFont typeface="Arial" panose="020B0604020202020204" pitchFamily="34" charset="0"/>
              <a:buChar char="•"/>
            </a:pPr>
            <a:r>
              <a:rPr lang="en-GB" sz="1400" dirty="0" smtClean="0">
                <a:latin typeface="Cambria" panose="02040503050406030204" pitchFamily="18" charset="0"/>
              </a:rPr>
              <a:t>Policy originally drafted as “</a:t>
            </a:r>
            <a:r>
              <a:rPr lang="en-GB" sz="1400" i="1" dirty="0" smtClean="0">
                <a:latin typeface="Cambria" panose="02040503050406030204" pitchFamily="18" charset="0"/>
              </a:rPr>
              <a:t>Proposals </a:t>
            </a:r>
            <a:r>
              <a:rPr lang="en-GB" sz="1400" i="1" dirty="0">
                <a:latin typeface="Cambria" panose="02040503050406030204" pitchFamily="18" charset="0"/>
              </a:rPr>
              <a:t>for retail and entertainment uses will be supported where they complement and support the residential function and character of West </a:t>
            </a:r>
            <a:r>
              <a:rPr lang="en-GB" sz="1400" i="1" dirty="0" smtClean="0">
                <a:latin typeface="Cambria" panose="02040503050406030204" pitchFamily="18" charset="0"/>
              </a:rPr>
              <a:t>Mayfair”</a:t>
            </a:r>
            <a:r>
              <a:rPr lang="en-GB" sz="1400" dirty="0" smtClean="0">
                <a:latin typeface="Cambria" panose="02040503050406030204" pitchFamily="18" charset="0"/>
              </a:rPr>
              <a:t>. </a:t>
            </a:r>
          </a:p>
          <a:p>
            <a:pPr marL="285750" lvl="2" indent="-285750" algn="just">
              <a:spcAft>
                <a:spcPts val="1200"/>
              </a:spcAft>
              <a:buFont typeface="Arial" panose="020B0604020202020204" pitchFamily="34" charset="0"/>
              <a:buChar char="•"/>
            </a:pPr>
            <a:r>
              <a:rPr lang="en-GB" sz="1400" dirty="0" smtClean="0">
                <a:latin typeface="Cambria" panose="02040503050406030204" pitchFamily="18" charset="0"/>
              </a:rPr>
              <a:t>Changes:</a:t>
            </a:r>
          </a:p>
          <a:p>
            <a:pPr marL="719138" lvl="2" indent="-285750" algn="just">
              <a:spcAft>
                <a:spcPts val="1200"/>
              </a:spcAft>
              <a:buFont typeface="Wingdings" panose="05000000000000000000" pitchFamily="2" charset="2"/>
              <a:buChar char="Ø"/>
            </a:pPr>
            <a:r>
              <a:rPr lang="en-GB" sz="1400" dirty="0" smtClean="0">
                <a:latin typeface="Cambria" panose="02040503050406030204" pitchFamily="18" charset="0"/>
              </a:rPr>
              <a:t>Proposals must now demonstrate how residential amenity is protected.</a:t>
            </a:r>
          </a:p>
          <a:p>
            <a:pPr marL="719138" lvl="2" indent="-285750" algn="just">
              <a:spcAft>
                <a:spcPts val="1200"/>
              </a:spcAft>
              <a:buFont typeface="Wingdings" panose="05000000000000000000" pitchFamily="2" charset="2"/>
              <a:buChar char="Ø"/>
            </a:pPr>
            <a:r>
              <a:rPr lang="en-GB" sz="1400" dirty="0" smtClean="0">
                <a:latin typeface="Cambria" panose="02040503050406030204" pitchFamily="18" charset="0"/>
              </a:rPr>
              <a:t>This protection applies to the entire Mayfair area, not just West Mayfair.</a:t>
            </a:r>
          </a:p>
          <a:p>
            <a:pPr marL="719138" lvl="2" indent="-285750" algn="just">
              <a:spcAft>
                <a:spcPts val="1200"/>
              </a:spcAft>
              <a:buFont typeface="Wingdings" panose="05000000000000000000" pitchFamily="2" charset="2"/>
              <a:buChar char="Ø"/>
            </a:pPr>
            <a:r>
              <a:rPr lang="en-GB" sz="1400" dirty="0" smtClean="0">
                <a:latin typeface="Cambria" panose="02040503050406030204" pitchFamily="18" charset="0"/>
              </a:rPr>
              <a:t>Policy relates to commercial and entertainment uses. Retail dealt with separately under retail specific policies.</a:t>
            </a:r>
          </a:p>
          <a:p>
            <a:pPr marL="285750" lvl="2" indent="-285750" algn="just">
              <a:spcAft>
                <a:spcPts val="1200"/>
              </a:spcAft>
              <a:buFont typeface="Arial" panose="020B0604020202020204" pitchFamily="34" charset="0"/>
              <a:buChar char="•"/>
            </a:pPr>
            <a:r>
              <a:rPr lang="en-GB" sz="1400" dirty="0" smtClean="0">
                <a:latin typeface="Cambria" panose="02040503050406030204" pitchFamily="18" charset="0"/>
              </a:rPr>
              <a:t>Approach made to Westminster City Council to seek comment on a draft version which would seek to completely restrict any new commercial or entertainment uses within streets which have a “predominantly residential use”.</a:t>
            </a:r>
          </a:p>
          <a:p>
            <a:pPr marL="0" lvl="2" algn="just">
              <a:spcAft>
                <a:spcPts val="1200"/>
              </a:spcAft>
            </a:pPr>
            <a:endParaRPr lang="en-GB" sz="1600" dirty="0">
              <a:latin typeface="Cambria" panose="02040503050406030204" pitchFamily="18" charset="0"/>
            </a:endParaRPr>
          </a:p>
        </p:txBody>
      </p:sp>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52508" y="6128534"/>
            <a:ext cx="1599460" cy="674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14432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6F15528-21DE-4FAA-801E-634DDDAF4B2B}" type="slidenum">
              <a:rPr lang="en-US" smtClean="0"/>
              <a:pPr/>
              <a:t>14</a:t>
            </a:fld>
            <a:endParaRPr lang="en-US"/>
          </a:p>
        </p:txBody>
      </p:sp>
      <p:cxnSp>
        <p:nvCxnSpPr>
          <p:cNvPr id="7" name="Straight Connector 6"/>
          <p:cNvCxnSpPr/>
          <p:nvPr/>
        </p:nvCxnSpPr>
        <p:spPr>
          <a:xfrm>
            <a:off x="609600" y="838200"/>
            <a:ext cx="77724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a:off x="609600" y="6012827"/>
            <a:ext cx="7772400" cy="0"/>
          </a:xfrm>
          <a:prstGeom prst="line">
            <a:avLst/>
          </a:prstGeom>
          <a:ln w="28575"/>
        </p:spPr>
        <p:style>
          <a:lnRef idx="1">
            <a:schemeClr val="dk1"/>
          </a:lnRef>
          <a:fillRef idx="0">
            <a:schemeClr val="dk1"/>
          </a:fillRef>
          <a:effectRef idx="0">
            <a:schemeClr val="dk1"/>
          </a:effectRef>
          <a:fontRef idx="minor">
            <a:schemeClr val="tx1"/>
          </a:fontRef>
        </p:style>
      </p:cxnSp>
      <p:sp>
        <p:nvSpPr>
          <p:cNvPr id="9" name="Rectangle 8"/>
          <p:cNvSpPr/>
          <p:nvPr/>
        </p:nvSpPr>
        <p:spPr>
          <a:xfrm>
            <a:off x="598117" y="190732"/>
            <a:ext cx="5864298" cy="646331"/>
          </a:xfrm>
          <a:prstGeom prst="rect">
            <a:avLst/>
          </a:prstGeom>
        </p:spPr>
        <p:txBody>
          <a:bodyPr wrap="none">
            <a:spAutoFit/>
          </a:bodyPr>
          <a:lstStyle/>
          <a:p>
            <a:r>
              <a:rPr lang="en-GB" sz="3600" dirty="0" smtClean="0">
                <a:latin typeface="Cambria" panose="02040503050406030204" pitchFamily="18" charset="0"/>
              </a:rPr>
              <a:t>Neighbourhood Plan Update </a:t>
            </a:r>
            <a:endParaRPr lang="en-GB" sz="3600" dirty="0">
              <a:latin typeface="Cambria" panose="02040503050406030204" pitchFamily="18" charset="0"/>
            </a:endParaRPr>
          </a:p>
        </p:txBody>
      </p:sp>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9513"/>
          <a:stretch/>
        </p:blipFill>
        <p:spPr bwMode="auto">
          <a:xfrm>
            <a:off x="609600" y="1057475"/>
            <a:ext cx="7751333" cy="304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45459" y="992944"/>
            <a:ext cx="1894108" cy="369332"/>
          </a:xfrm>
          <a:prstGeom prst="rect">
            <a:avLst/>
          </a:prstGeom>
        </p:spPr>
        <p:txBody>
          <a:bodyPr wrap="none">
            <a:spAutoFit/>
          </a:bodyPr>
          <a:lstStyle/>
          <a:p>
            <a:r>
              <a:rPr lang="en-GB" b="1" dirty="0" smtClean="0">
                <a:latin typeface="Cambria" panose="02040503050406030204" pitchFamily="18" charset="0"/>
              </a:rPr>
              <a:t>Policy Summary</a:t>
            </a:r>
            <a:endParaRPr lang="en-GB" b="1" dirty="0">
              <a:latin typeface="Cambria" panose="02040503050406030204" pitchFamily="18" charset="0"/>
            </a:endParaRPr>
          </a:p>
        </p:txBody>
      </p:sp>
      <p:sp>
        <p:nvSpPr>
          <p:cNvPr id="2" name="Rectangle 1"/>
          <p:cNvSpPr/>
          <p:nvPr/>
        </p:nvSpPr>
        <p:spPr>
          <a:xfrm>
            <a:off x="603828" y="1488950"/>
            <a:ext cx="7748140" cy="2123658"/>
          </a:xfrm>
          <a:prstGeom prst="rect">
            <a:avLst/>
          </a:prstGeom>
        </p:spPr>
        <p:txBody>
          <a:bodyPr wrap="square">
            <a:spAutoFit/>
          </a:bodyPr>
          <a:lstStyle/>
          <a:p>
            <a:pPr marL="400050" lvl="2" indent="-400050" algn="just">
              <a:spcAft>
                <a:spcPts val="1200"/>
              </a:spcAft>
              <a:buFont typeface="+mj-lt"/>
              <a:buAutoNum type="romanUcPeriod" startAt="3"/>
            </a:pPr>
            <a:r>
              <a:rPr lang="en-GB" sz="1600" dirty="0" smtClean="0">
                <a:latin typeface="Cambria" panose="02040503050406030204" pitchFamily="18" charset="0"/>
              </a:rPr>
              <a:t>Enhancing Experience (cont.)</a:t>
            </a:r>
          </a:p>
          <a:p>
            <a:pPr marL="715963" lvl="2" indent="-285750" algn="just">
              <a:spcAft>
                <a:spcPts val="1200"/>
              </a:spcAft>
              <a:buFont typeface="Wingdings" panose="05000000000000000000" pitchFamily="2" charset="2"/>
              <a:buChar char="Ø"/>
            </a:pPr>
            <a:r>
              <a:rPr lang="en-GB" sz="1600" dirty="0" smtClean="0">
                <a:latin typeface="Cambria" panose="02040503050406030204" pitchFamily="18" charset="0"/>
              </a:rPr>
              <a:t>Retail:</a:t>
            </a:r>
          </a:p>
          <a:p>
            <a:pPr marL="893763" lvl="2" indent="-268288" algn="just">
              <a:buFont typeface="Wingdings" panose="05000000000000000000" pitchFamily="2" charset="2"/>
              <a:buChar char="§"/>
            </a:pPr>
            <a:r>
              <a:rPr lang="en-GB" sz="1600" dirty="0" smtClean="0">
                <a:latin typeface="Cambria" panose="02040503050406030204" pitchFamily="18" charset="0"/>
              </a:rPr>
              <a:t>Identifying “Mayfair” shopping frontages where small-scale retail should be directed and protected.</a:t>
            </a:r>
          </a:p>
          <a:p>
            <a:pPr marL="625475" lvl="2" algn="just"/>
            <a:endParaRPr lang="en-GB" sz="1600" dirty="0" smtClean="0">
              <a:latin typeface="Cambria" panose="02040503050406030204" pitchFamily="18" charset="0"/>
            </a:endParaRPr>
          </a:p>
          <a:p>
            <a:pPr marL="893763" lvl="2" indent="-268288" algn="just">
              <a:buFont typeface="Wingdings" panose="05000000000000000000" pitchFamily="2" charset="2"/>
              <a:buChar char="§"/>
            </a:pPr>
            <a:r>
              <a:rPr lang="en-GB" sz="1600" dirty="0" smtClean="0">
                <a:latin typeface="Cambria" panose="02040503050406030204" pitchFamily="18" charset="0"/>
              </a:rPr>
              <a:t>Resisting the loss of existing and encouraging the provision of new </a:t>
            </a:r>
            <a:r>
              <a:rPr lang="en-GB" sz="1600" dirty="0">
                <a:latin typeface="Cambria" panose="02040503050406030204" pitchFamily="18" charset="0"/>
              </a:rPr>
              <a:t>“local convenience” </a:t>
            </a:r>
            <a:r>
              <a:rPr lang="en-GB" sz="1600" dirty="0" smtClean="0">
                <a:latin typeface="Cambria" panose="02040503050406030204" pitchFamily="18" charset="0"/>
              </a:rPr>
              <a:t>retail.</a:t>
            </a:r>
          </a:p>
        </p:txBody>
      </p:sp>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52508" y="6128534"/>
            <a:ext cx="1599460" cy="674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5"/>
          <a:stretch>
            <a:fillRect/>
          </a:stretch>
        </p:blipFill>
        <p:spPr>
          <a:xfrm>
            <a:off x="1007925" y="3817696"/>
            <a:ext cx="3063284" cy="1851609"/>
          </a:xfrm>
          <a:prstGeom prst="rect">
            <a:avLst/>
          </a:prstGeom>
        </p:spPr>
      </p:pic>
      <p:sp>
        <p:nvSpPr>
          <p:cNvPr id="15" name="Rectangle 14"/>
          <p:cNvSpPr/>
          <p:nvPr/>
        </p:nvSpPr>
        <p:spPr>
          <a:xfrm>
            <a:off x="4190999" y="3629379"/>
            <a:ext cx="4170907" cy="2308324"/>
          </a:xfrm>
          <a:prstGeom prst="rect">
            <a:avLst/>
          </a:prstGeom>
        </p:spPr>
        <p:txBody>
          <a:bodyPr wrap="square">
            <a:spAutoFit/>
          </a:bodyPr>
          <a:lstStyle/>
          <a:p>
            <a:pPr marL="536575" lvl="2" indent="-268288" algn="just">
              <a:buFont typeface="Wingdings" panose="05000000000000000000" pitchFamily="2" charset="2"/>
              <a:buChar char="§"/>
              <a:tabLst>
                <a:tab pos="984250" algn="l"/>
              </a:tabLst>
            </a:pPr>
            <a:r>
              <a:rPr lang="en-GB" sz="1600" dirty="0" smtClean="0">
                <a:latin typeface="Cambria" panose="02040503050406030204" pitchFamily="18" charset="0"/>
              </a:rPr>
              <a:t>Specifying improvements to the public realm around retail areas and identifying  new “Oasis Areas”.</a:t>
            </a:r>
          </a:p>
          <a:p>
            <a:pPr marL="268287" lvl="2" algn="just">
              <a:tabLst>
                <a:tab pos="984250" algn="l"/>
              </a:tabLst>
            </a:pPr>
            <a:endParaRPr lang="en-GB" sz="1600" dirty="0" smtClean="0">
              <a:latin typeface="Cambria" panose="02040503050406030204" pitchFamily="18" charset="0"/>
            </a:endParaRPr>
          </a:p>
          <a:p>
            <a:pPr marL="536575" lvl="2" indent="-268288" algn="just">
              <a:buFont typeface="Wingdings" panose="05000000000000000000" pitchFamily="2" charset="2"/>
              <a:buChar char="§"/>
            </a:pPr>
            <a:r>
              <a:rPr lang="en-GB" sz="1600" dirty="0" smtClean="0">
                <a:latin typeface="Cambria" panose="02040503050406030204" pitchFamily="18" charset="0"/>
              </a:rPr>
              <a:t>Protecting uses which capture the essence of Mayfair retail.</a:t>
            </a:r>
          </a:p>
          <a:p>
            <a:pPr marL="268287" lvl="2" algn="just"/>
            <a:endParaRPr lang="en-GB" sz="1600" dirty="0" smtClean="0">
              <a:latin typeface="Cambria" panose="02040503050406030204" pitchFamily="18" charset="0"/>
            </a:endParaRPr>
          </a:p>
          <a:p>
            <a:pPr marL="536575" lvl="2" indent="-268288" algn="just">
              <a:buFont typeface="Wingdings" panose="05000000000000000000" pitchFamily="2" charset="2"/>
              <a:buChar char="§"/>
            </a:pPr>
            <a:r>
              <a:rPr lang="en-GB" sz="1600" dirty="0" smtClean="0">
                <a:latin typeface="Cambria" panose="02040503050406030204" pitchFamily="18" charset="0"/>
              </a:rPr>
              <a:t>Further final agreement through discussion required on this. </a:t>
            </a:r>
          </a:p>
        </p:txBody>
      </p:sp>
    </p:spTree>
    <p:extLst>
      <p:ext uri="{BB962C8B-B14F-4D97-AF65-F5344CB8AC3E}">
        <p14:creationId xmlns:p14="http://schemas.microsoft.com/office/powerpoint/2010/main" val="21917817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6F15528-21DE-4FAA-801E-634DDDAF4B2B}" type="slidenum">
              <a:rPr lang="en-US" smtClean="0"/>
              <a:pPr/>
              <a:t>15</a:t>
            </a:fld>
            <a:endParaRPr lang="en-US"/>
          </a:p>
        </p:txBody>
      </p:sp>
      <p:cxnSp>
        <p:nvCxnSpPr>
          <p:cNvPr id="7" name="Straight Connector 6"/>
          <p:cNvCxnSpPr/>
          <p:nvPr/>
        </p:nvCxnSpPr>
        <p:spPr>
          <a:xfrm>
            <a:off x="609600" y="838200"/>
            <a:ext cx="77724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a:off x="609600" y="6012827"/>
            <a:ext cx="7772400" cy="0"/>
          </a:xfrm>
          <a:prstGeom prst="line">
            <a:avLst/>
          </a:prstGeom>
          <a:ln w="28575"/>
        </p:spPr>
        <p:style>
          <a:lnRef idx="1">
            <a:schemeClr val="dk1"/>
          </a:lnRef>
          <a:fillRef idx="0">
            <a:schemeClr val="dk1"/>
          </a:fillRef>
          <a:effectRef idx="0">
            <a:schemeClr val="dk1"/>
          </a:effectRef>
          <a:fontRef idx="minor">
            <a:schemeClr val="tx1"/>
          </a:fontRef>
        </p:style>
      </p:cxnSp>
      <p:sp>
        <p:nvSpPr>
          <p:cNvPr id="9" name="Rectangle 8"/>
          <p:cNvSpPr/>
          <p:nvPr/>
        </p:nvSpPr>
        <p:spPr>
          <a:xfrm>
            <a:off x="598117" y="190732"/>
            <a:ext cx="5864298" cy="646331"/>
          </a:xfrm>
          <a:prstGeom prst="rect">
            <a:avLst/>
          </a:prstGeom>
        </p:spPr>
        <p:txBody>
          <a:bodyPr wrap="none">
            <a:spAutoFit/>
          </a:bodyPr>
          <a:lstStyle/>
          <a:p>
            <a:r>
              <a:rPr lang="en-GB" sz="3600" dirty="0" smtClean="0">
                <a:latin typeface="Cambria" panose="02040503050406030204" pitchFamily="18" charset="0"/>
              </a:rPr>
              <a:t>Neighbourhood Plan Update </a:t>
            </a:r>
            <a:endParaRPr lang="en-GB" sz="3600" dirty="0">
              <a:latin typeface="Cambria" panose="02040503050406030204" pitchFamily="18" charset="0"/>
            </a:endParaRPr>
          </a:p>
        </p:txBody>
      </p:sp>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9513"/>
          <a:stretch/>
        </p:blipFill>
        <p:spPr bwMode="auto">
          <a:xfrm>
            <a:off x="609600" y="1057475"/>
            <a:ext cx="7751333" cy="304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45459" y="992944"/>
            <a:ext cx="1894108" cy="369332"/>
          </a:xfrm>
          <a:prstGeom prst="rect">
            <a:avLst/>
          </a:prstGeom>
        </p:spPr>
        <p:txBody>
          <a:bodyPr wrap="none">
            <a:spAutoFit/>
          </a:bodyPr>
          <a:lstStyle/>
          <a:p>
            <a:r>
              <a:rPr lang="en-GB" b="1" dirty="0" smtClean="0">
                <a:latin typeface="Cambria" panose="02040503050406030204" pitchFamily="18" charset="0"/>
              </a:rPr>
              <a:t>Policy Summary</a:t>
            </a:r>
            <a:endParaRPr lang="en-GB" b="1" dirty="0">
              <a:latin typeface="Cambria" panose="02040503050406030204" pitchFamily="18" charset="0"/>
            </a:endParaRPr>
          </a:p>
        </p:txBody>
      </p:sp>
      <p:sp>
        <p:nvSpPr>
          <p:cNvPr id="2" name="Rectangle 1"/>
          <p:cNvSpPr/>
          <p:nvPr/>
        </p:nvSpPr>
        <p:spPr>
          <a:xfrm>
            <a:off x="598117" y="1996343"/>
            <a:ext cx="2602283" cy="4170372"/>
          </a:xfrm>
          <a:prstGeom prst="rect">
            <a:avLst/>
          </a:prstGeom>
        </p:spPr>
        <p:txBody>
          <a:bodyPr wrap="square">
            <a:spAutoFit/>
          </a:bodyPr>
          <a:lstStyle/>
          <a:p>
            <a:pPr marL="447675" lvl="2" indent="-285750" algn="just">
              <a:spcAft>
                <a:spcPts val="600"/>
              </a:spcAft>
              <a:buFont typeface="Wingdings" panose="05000000000000000000" pitchFamily="2" charset="2"/>
              <a:buChar char="Ø"/>
              <a:tabLst>
                <a:tab pos="447675" algn="l"/>
              </a:tabLst>
            </a:pPr>
            <a:r>
              <a:rPr lang="en-GB" sz="1600" dirty="0" smtClean="0">
                <a:latin typeface="Cambria" panose="02040503050406030204" pitchFamily="18" charset="0"/>
              </a:rPr>
              <a:t>Commercial: </a:t>
            </a:r>
          </a:p>
          <a:p>
            <a:pPr marL="447675" lvl="2" indent="-285750" algn="just">
              <a:spcAft>
                <a:spcPts val="1200"/>
              </a:spcAft>
              <a:buFont typeface="Wingdings" panose="05000000000000000000" pitchFamily="2" charset="2"/>
              <a:buChar char="§"/>
              <a:tabLst>
                <a:tab pos="531813" algn="l"/>
              </a:tabLst>
            </a:pPr>
            <a:r>
              <a:rPr lang="en-GB" sz="1600" dirty="0" smtClean="0">
                <a:latin typeface="Cambria" panose="02040503050406030204" pitchFamily="18" charset="0"/>
              </a:rPr>
              <a:t>Identifying </a:t>
            </a:r>
            <a:r>
              <a:rPr lang="en-GB" sz="1600" dirty="0">
                <a:latin typeface="Cambria" panose="02040503050406030204" pitchFamily="18" charset="0"/>
              </a:rPr>
              <a:t>Central and East Mayfair as appropriate areas for office and commercial uses. </a:t>
            </a:r>
          </a:p>
          <a:p>
            <a:pPr marL="447675" lvl="2" indent="-285750" algn="just">
              <a:spcAft>
                <a:spcPts val="600"/>
              </a:spcAft>
              <a:buFont typeface="Wingdings" panose="05000000000000000000" pitchFamily="2" charset="2"/>
              <a:buChar char="§"/>
            </a:pPr>
            <a:r>
              <a:rPr lang="en-GB" sz="1600" dirty="0">
                <a:latin typeface="Cambria" panose="02040503050406030204" pitchFamily="18" charset="0"/>
              </a:rPr>
              <a:t>Resisting the loss of office </a:t>
            </a:r>
            <a:r>
              <a:rPr lang="en-GB" sz="1600" dirty="0" err="1" smtClean="0">
                <a:latin typeface="Cambria" panose="02040503050406030204" pitchFamily="18" charset="0"/>
              </a:rPr>
              <a:t>floorspace</a:t>
            </a:r>
            <a:r>
              <a:rPr lang="en-GB" sz="1600" dirty="0" smtClean="0">
                <a:latin typeface="Cambria" panose="02040503050406030204" pitchFamily="18" charset="0"/>
              </a:rPr>
              <a:t> in these areas.</a:t>
            </a:r>
          </a:p>
          <a:p>
            <a:pPr marL="447675" lvl="2" indent="-285750" algn="just">
              <a:buFont typeface="Wingdings" panose="05000000000000000000" pitchFamily="2" charset="2"/>
              <a:buChar char="§"/>
            </a:pPr>
            <a:r>
              <a:rPr lang="en-GB" sz="1600" dirty="0" smtClean="0">
                <a:latin typeface="Cambria" panose="02040503050406030204" pitchFamily="18" charset="0"/>
              </a:rPr>
              <a:t>Ensuring all new development makes appropriate provision for the consolidation of deliveries, servicing and waste collection. </a:t>
            </a:r>
            <a:endParaRPr lang="en-GB" sz="1600" dirty="0">
              <a:latin typeface="Cambria" panose="02040503050406030204" pitchFamily="18" charset="0"/>
            </a:endParaRPr>
          </a:p>
        </p:txBody>
      </p:sp>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52508" y="6128534"/>
            <a:ext cx="1599460" cy="674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624620" y="1517019"/>
            <a:ext cx="5318979" cy="338554"/>
          </a:xfrm>
          <a:prstGeom prst="rect">
            <a:avLst/>
          </a:prstGeom>
        </p:spPr>
        <p:txBody>
          <a:bodyPr wrap="square">
            <a:spAutoFit/>
          </a:bodyPr>
          <a:lstStyle/>
          <a:p>
            <a:pPr marL="400050" lvl="2" indent="-400050" algn="just">
              <a:spcAft>
                <a:spcPts val="1200"/>
              </a:spcAft>
              <a:buFont typeface="+mj-lt"/>
              <a:buAutoNum type="romanUcPeriod" startAt="3"/>
            </a:pPr>
            <a:r>
              <a:rPr lang="en-GB" sz="1600" dirty="0" smtClean="0">
                <a:latin typeface="Cambria" panose="02040503050406030204" pitchFamily="18" charset="0"/>
              </a:rPr>
              <a:t>Enhancing Experience (cont.)</a:t>
            </a:r>
          </a:p>
        </p:txBody>
      </p:sp>
      <p:pic>
        <p:nvPicPr>
          <p:cNvPr id="4" name="Picture 3"/>
          <p:cNvPicPr>
            <a:picLocks noChangeAspect="1"/>
          </p:cNvPicPr>
          <p:nvPr/>
        </p:nvPicPr>
        <p:blipFill>
          <a:blip r:embed="rId5"/>
          <a:stretch>
            <a:fillRect/>
          </a:stretch>
        </p:blipFill>
        <p:spPr>
          <a:xfrm>
            <a:off x="3352800" y="1855573"/>
            <a:ext cx="4993290" cy="4021108"/>
          </a:xfrm>
          <a:prstGeom prst="rect">
            <a:avLst/>
          </a:prstGeom>
        </p:spPr>
      </p:pic>
    </p:spTree>
    <p:extLst>
      <p:ext uri="{BB962C8B-B14F-4D97-AF65-F5344CB8AC3E}">
        <p14:creationId xmlns:p14="http://schemas.microsoft.com/office/powerpoint/2010/main" val="30777333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6F15528-21DE-4FAA-801E-634DDDAF4B2B}" type="slidenum">
              <a:rPr lang="en-US" smtClean="0"/>
              <a:pPr/>
              <a:t>16</a:t>
            </a:fld>
            <a:endParaRPr lang="en-US"/>
          </a:p>
        </p:txBody>
      </p:sp>
      <p:cxnSp>
        <p:nvCxnSpPr>
          <p:cNvPr id="7" name="Straight Connector 6"/>
          <p:cNvCxnSpPr/>
          <p:nvPr/>
        </p:nvCxnSpPr>
        <p:spPr>
          <a:xfrm>
            <a:off x="609600" y="838200"/>
            <a:ext cx="77724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a:off x="609600" y="6012827"/>
            <a:ext cx="7772400" cy="0"/>
          </a:xfrm>
          <a:prstGeom prst="line">
            <a:avLst/>
          </a:prstGeom>
          <a:ln w="28575"/>
        </p:spPr>
        <p:style>
          <a:lnRef idx="1">
            <a:schemeClr val="dk1"/>
          </a:lnRef>
          <a:fillRef idx="0">
            <a:schemeClr val="dk1"/>
          </a:fillRef>
          <a:effectRef idx="0">
            <a:schemeClr val="dk1"/>
          </a:effectRef>
          <a:fontRef idx="minor">
            <a:schemeClr val="tx1"/>
          </a:fontRef>
        </p:style>
      </p:cxnSp>
      <p:sp>
        <p:nvSpPr>
          <p:cNvPr id="9" name="Rectangle 8"/>
          <p:cNvSpPr/>
          <p:nvPr/>
        </p:nvSpPr>
        <p:spPr>
          <a:xfrm>
            <a:off x="598117" y="190732"/>
            <a:ext cx="5763309" cy="646331"/>
          </a:xfrm>
          <a:prstGeom prst="rect">
            <a:avLst/>
          </a:prstGeom>
        </p:spPr>
        <p:txBody>
          <a:bodyPr wrap="none">
            <a:spAutoFit/>
          </a:bodyPr>
          <a:lstStyle/>
          <a:p>
            <a:r>
              <a:rPr lang="en-GB" sz="3600" dirty="0" smtClean="0">
                <a:latin typeface="Cambria" panose="02040503050406030204" pitchFamily="18" charset="0"/>
              </a:rPr>
              <a:t>Neighbourhood Plan Update</a:t>
            </a:r>
            <a:endParaRPr lang="en-GB" sz="3600" dirty="0">
              <a:latin typeface="Cambria" panose="02040503050406030204" pitchFamily="18" charset="0"/>
            </a:endParaRPr>
          </a:p>
        </p:txBody>
      </p:sp>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9513"/>
          <a:stretch/>
        </p:blipFill>
        <p:spPr bwMode="auto">
          <a:xfrm>
            <a:off x="609600" y="1057475"/>
            <a:ext cx="7751333" cy="304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45459" y="992944"/>
            <a:ext cx="1894108" cy="369332"/>
          </a:xfrm>
          <a:prstGeom prst="rect">
            <a:avLst/>
          </a:prstGeom>
        </p:spPr>
        <p:txBody>
          <a:bodyPr wrap="none">
            <a:spAutoFit/>
          </a:bodyPr>
          <a:lstStyle/>
          <a:p>
            <a:r>
              <a:rPr lang="en-GB" b="1" dirty="0" smtClean="0">
                <a:latin typeface="Cambria" panose="02040503050406030204" pitchFamily="18" charset="0"/>
              </a:rPr>
              <a:t>Policy Summary</a:t>
            </a:r>
            <a:endParaRPr lang="en-GB" b="1" dirty="0">
              <a:latin typeface="Cambria" panose="02040503050406030204" pitchFamily="18" charset="0"/>
            </a:endParaRPr>
          </a:p>
        </p:txBody>
      </p:sp>
      <p:sp>
        <p:nvSpPr>
          <p:cNvPr id="2" name="Rectangle 1"/>
          <p:cNvSpPr/>
          <p:nvPr/>
        </p:nvSpPr>
        <p:spPr>
          <a:xfrm>
            <a:off x="603828" y="1490515"/>
            <a:ext cx="7762876" cy="5509200"/>
          </a:xfrm>
          <a:prstGeom prst="rect">
            <a:avLst/>
          </a:prstGeom>
        </p:spPr>
        <p:txBody>
          <a:bodyPr wrap="square">
            <a:spAutoFit/>
          </a:bodyPr>
          <a:lstStyle/>
          <a:p>
            <a:pPr marL="446088" lvl="2" indent="-400050" algn="just">
              <a:buFont typeface="+mj-lt"/>
              <a:buAutoNum type="romanUcPeriod" startAt="4"/>
            </a:pPr>
            <a:r>
              <a:rPr lang="en-GB" sz="1600" dirty="0" smtClean="0">
                <a:latin typeface="Cambria" panose="02040503050406030204" pitchFamily="18" charset="0"/>
              </a:rPr>
              <a:t>Building on Heritage</a:t>
            </a:r>
          </a:p>
          <a:p>
            <a:pPr marL="536575" lvl="2" algn="just"/>
            <a:endParaRPr lang="en-GB" sz="1600" dirty="0" smtClean="0">
              <a:latin typeface="Cambria" panose="02040503050406030204" pitchFamily="18" charset="0"/>
            </a:endParaRPr>
          </a:p>
          <a:p>
            <a:pPr marL="625475" lvl="2" indent="-285750" algn="just">
              <a:buFont typeface="Wingdings" panose="05000000000000000000" pitchFamily="2" charset="2"/>
              <a:buChar char="Ø"/>
            </a:pPr>
            <a:r>
              <a:rPr lang="en-GB" sz="1600" dirty="0" smtClean="0">
                <a:latin typeface="Cambria" panose="02040503050406030204" pitchFamily="18" charset="0"/>
              </a:rPr>
              <a:t>Design:</a:t>
            </a:r>
          </a:p>
          <a:p>
            <a:pPr marL="804863" lvl="2" indent="-268288" algn="just">
              <a:buFont typeface="Arial" panose="020B0604020202020204" pitchFamily="34" charset="0"/>
              <a:buChar char="•"/>
            </a:pPr>
            <a:r>
              <a:rPr lang="en-GB" sz="1600" dirty="0" smtClean="0">
                <a:latin typeface="Cambria" panose="02040503050406030204" pitchFamily="18" charset="0"/>
              </a:rPr>
              <a:t>Seeking high quality design which is appropriate for Mayfair in all new developments.</a:t>
            </a:r>
          </a:p>
          <a:p>
            <a:pPr marL="536575" lvl="2" algn="just"/>
            <a:endParaRPr lang="en-GB" sz="1600" dirty="0" smtClean="0">
              <a:latin typeface="Cambria" panose="02040503050406030204" pitchFamily="18" charset="0"/>
            </a:endParaRPr>
          </a:p>
          <a:p>
            <a:pPr marL="625475" lvl="2" indent="-285750" algn="just">
              <a:buFont typeface="Wingdings" panose="05000000000000000000" pitchFamily="2" charset="2"/>
              <a:buChar char="Ø"/>
            </a:pPr>
            <a:r>
              <a:rPr lang="en-GB" sz="1600" dirty="0" smtClean="0">
                <a:latin typeface="Cambria" panose="02040503050406030204" pitchFamily="18" charset="0"/>
              </a:rPr>
              <a:t>Air Quality, Waste and Climate Change</a:t>
            </a:r>
          </a:p>
          <a:p>
            <a:pPr marL="804863" lvl="2" indent="-268288" algn="just">
              <a:buFont typeface="Arial" panose="020B0604020202020204" pitchFamily="34" charset="0"/>
              <a:buChar char="•"/>
            </a:pPr>
            <a:r>
              <a:rPr lang="en-GB" sz="1600" dirty="0" smtClean="0">
                <a:latin typeface="Cambria" panose="02040503050406030204" pitchFamily="18" charset="0"/>
              </a:rPr>
              <a:t>Seeking improvement to air quality through new development.</a:t>
            </a:r>
          </a:p>
          <a:p>
            <a:pPr marL="804863" lvl="2" indent="-268288" algn="just">
              <a:buFont typeface="Arial" panose="020B0604020202020204" pitchFamily="34" charset="0"/>
              <a:buChar char="•"/>
            </a:pPr>
            <a:r>
              <a:rPr lang="en-GB" sz="1600" dirty="0" smtClean="0">
                <a:latin typeface="Cambria" panose="02040503050406030204" pitchFamily="18" charset="0"/>
              </a:rPr>
              <a:t>Ensuring all new development has an operational waste management plan, including the use of waste consolidation and off-street collection points.</a:t>
            </a:r>
          </a:p>
          <a:p>
            <a:pPr marL="804863" lvl="2" indent="-268288" algn="just">
              <a:buFont typeface="Arial" panose="020B0604020202020204" pitchFamily="34" charset="0"/>
              <a:buChar char="•"/>
            </a:pPr>
            <a:r>
              <a:rPr lang="en-GB" sz="1600" dirty="0" smtClean="0">
                <a:latin typeface="Cambria" panose="02040503050406030204" pitchFamily="18" charset="0"/>
              </a:rPr>
              <a:t>Ensuring proposals are suitable for future climate change and compliance with the latest environmental build quality standards.</a:t>
            </a:r>
          </a:p>
          <a:p>
            <a:pPr marL="804863" lvl="2" indent="-268288" algn="just">
              <a:buFont typeface="Arial" panose="020B0604020202020204" pitchFamily="34" charset="0"/>
              <a:buChar char="•"/>
            </a:pPr>
            <a:r>
              <a:rPr lang="en-GB" sz="1600" dirty="0" smtClean="0">
                <a:latin typeface="Cambria" panose="02040503050406030204" pitchFamily="18" charset="0"/>
              </a:rPr>
              <a:t>Seeking all new developments to be Zero Carbon. </a:t>
            </a:r>
          </a:p>
          <a:p>
            <a:pPr marL="536575" lvl="2" algn="just"/>
            <a:endParaRPr lang="en-GB" sz="1600" dirty="0" smtClean="0">
              <a:latin typeface="Cambria" panose="02040503050406030204" pitchFamily="18" charset="0"/>
            </a:endParaRPr>
          </a:p>
          <a:p>
            <a:pPr marL="625475" lvl="2" indent="-285750" algn="just">
              <a:buFont typeface="Wingdings" panose="05000000000000000000" pitchFamily="2" charset="2"/>
              <a:buChar char="Ø"/>
            </a:pPr>
            <a:r>
              <a:rPr lang="en-GB" sz="1600" dirty="0" smtClean="0">
                <a:latin typeface="Cambria" panose="02040503050406030204" pitchFamily="18" charset="0"/>
              </a:rPr>
              <a:t>Materials:</a:t>
            </a:r>
          </a:p>
          <a:p>
            <a:pPr marL="804863" lvl="2" indent="-268288" algn="just">
              <a:buFont typeface="Arial" panose="020B0604020202020204" pitchFamily="34" charset="0"/>
              <a:buChar char="•"/>
            </a:pPr>
            <a:r>
              <a:rPr lang="en-GB" sz="1600" dirty="0" smtClean="0">
                <a:latin typeface="Cambria" panose="02040503050406030204" pitchFamily="18" charset="0"/>
              </a:rPr>
              <a:t>Encouraging the recycling of all construction materials and seeking the use of sustainable and ethical materials.</a:t>
            </a:r>
          </a:p>
          <a:p>
            <a:pPr marL="0" lvl="2" algn="just"/>
            <a:endParaRPr lang="en-GB" sz="1600" dirty="0">
              <a:latin typeface="Cambria" panose="02040503050406030204" pitchFamily="18" charset="0"/>
            </a:endParaRPr>
          </a:p>
          <a:p>
            <a:pPr marL="0" lvl="2" algn="just"/>
            <a:endParaRPr lang="en-GB" sz="1600" dirty="0" smtClean="0">
              <a:latin typeface="Cambria" panose="02040503050406030204" pitchFamily="18" charset="0"/>
            </a:endParaRPr>
          </a:p>
          <a:p>
            <a:pPr marL="0" lvl="2" algn="just"/>
            <a:endParaRPr lang="en-GB" sz="1600" dirty="0">
              <a:latin typeface="Cambria" panose="02040503050406030204" pitchFamily="18" charset="0"/>
            </a:endParaRPr>
          </a:p>
          <a:p>
            <a:pPr marL="0" lvl="2" algn="just"/>
            <a:endParaRPr lang="en-GB" sz="1600" dirty="0" smtClean="0">
              <a:latin typeface="Cambria" panose="02040503050406030204" pitchFamily="18" charset="0"/>
            </a:endParaRPr>
          </a:p>
          <a:p>
            <a:pPr marL="1314450" lvl="2" indent="-400050" algn="just">
              <a:buFont typeface="+mj-lt"/>
              <a:buAutoNum type="romanLcPeriod"/>
            </a:pPr>
            <a:endParaRPr lang="en-GB" sz="1600" dirty="0" smtClean="0">
              <a:latin typeface="Cambria" panose="02040503050406030204" pitchFamily="18" charset="0"/>
            </a:endParaRPr>
          </a:p>
        </p:txBody>
      </p:sp>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52508" y="6128534"/>
            <a:ext cx="1599460" cy="674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17341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6F15528-21DE-4FAA-801E-634DDDAF4B2B}" type="slidenum">
              <a:rPr lang="en-US" smtClean="0"/>
              <a:pPr/>
              <a:t>17</a:t>
            </a:fld>
            <a:endParaRPr lang="en-US"/>
          </a:p>
        </p:txBody>
      </p:sp>
      <p:cxnSp>
        <p:nvCxnSpPr>
          <p:cNvPr id="7" name="Straight Connector 6"/>
          <p:cNvCxnSpPr/>
          <p:nvPr/>
        </p:nvCxnSpPr>
        <p:spPr>
          <a:xfrm>
            <a:off x="609600" y="838200"/>
            <a:ext cx="77724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a:off x="609600" y="6012827"/>
            <a:ext cx="7772400" cy="0"/>
          </a:xfrm>
          <a:prstGeom prst="line">
            <a:avLst/>
          </a:prstGeom>
          <a:ln w="28575"/>
        </p:spPr>
        <p:style>
          <a:lnRef idx="1">
            <a:schemeClr val="dk1"/>
          </a:lnRef>
          <a:fillRef idx="0">
            <a:schemeClr val="dk1"/>
          </a:fillRef>
          <a:effectRef idx="0">
            <a:schemeClr val="dk1"/>
          </a:effectRef>
          <a:fontRef idx="minor">
            <a:schemeClr val="tx1"/>
          </a:fontRef>
        </p:style>
      </p:cxnSp>
      <p:sp>
        <p:nvSpPr>
          <p:cNvPr id="9" name="Rectangle 8"/>
          <p:cNvSpPr/>
          <p:nvPr/>
        </p:nvSpPr>
        <p:spPr>
          <a:xfrm>
            <a:off x="598117" y="190732"/>
            <a:ext cx="5864298" cy="646331"/>
          </a:xfrm>
          <a:prstGeom prst="rect">
            <a:avLst/>
          </a:prstGeom>
        </p:spPr>
        <p:txBody>
          <a:bodyPr wrap="none">
            <a:spAutoFit/>
          </a:bodyPr>
          <a:lstStyle/>
          <a:p>
            <a:r>
              <a:rPr lang="en-GB" sz="3600" dirty="0" smtClean="0">
                <a:latin typeface="Cambria" panose="02040503050406030204" pitchFamily="18" charset="0"/>
              </a:rPr>
              <a:t>Neighbourhood Plan Update </a:t>
            </a:r>
            <a:endParaRPr lang="en-GB" sz="3600" dirty="0">
              <a:latin typeface="Cambria" panose="02040503050406030204" pitchFamily="18" charset="0"/>
            </a:endParaRPr>
          </a:p>
        </p:txBody>
      </p:sp>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9513"/>
          <a:stretch/>
        </p:blipFill>
        <p:spPr bwMode="auto">
          <a:xfrm>
            <a:off x="609600" y="1057475"/>
            <a:ext cx="7751333" cy="304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45459" y="992944"/>
            <a:ext cx="3969100" cy="369332"/>
          </a:xfrm>
          <a:prstGeom prst="rect">
            <a:avLst/>
          </a:prstGeom>
        </p:spPr>
        <p:txBody>
          <a:bodyPr wrap="none">
            <a:spAutoFit/>
          </a:bodyPr>
          <a:lstStyle/>
          <a:p>
            <a:r>
              <a:rPr lang="en-GB" b="1" dirty="0" smtClean="0">
                <a:latin typeface="Cambria" panose="02040503050406030204" pitchFamily="18" charset="0"/>
              </a:rPr>
              <a:t>Signature Enhancement Directions</a:t>
            </a:r>
            <a:endParaRPr lang="en-GB" b="1" dirty="0">
              <a:latin typeface="Cambria" panose="02040503050406030204" pitchFamily="18" charset="0"/>
            </a:endParaRPr>
          </a:p>
        </p:txBody>
      </p:sp>
      <p:sp>
        <p:nvSpPr>
          <p:cNvPr id="2" name="Rectangle 1"/>
          <p:cNvSpPr/>
          <p:nvPr/>
        </p:nvSpPr>
        <p:spPr>
          <a:xfrm>
            <a:off x="603828" y="1490515"/>
            <a:ext cx="3282372" cy="1569660"/>
          </a:xfrm>
          <a:prstGeom prst="rect">
            <a:avLst/>
          </a:prstGeom>
        </p:spPr>
        <p:txBody>
          <a:bodyPr wrap="square">
            <a:spAutoFit/>
          </a:bodyPr>
          <a:lstStyle/>
          <a:p>
            <a:pPr marL="357188" lvl="2" indent="-285750" algn="just">
              <a:buFont typeface="Wingdings" panose="05000000000000000000" pitchFamily="2" charset="2"/>
              <a:buChar char="Ø"/>
            </a:pPr>
            <a:r>
              <a:rPr lang="en-GB" sz="1600" dirty="0" smtClean="0">
                <a:latin typeface="Cambria" panose="02040503050406030204" pitchFamily="18" charset="0"/>
              </a:rPr>
              <a:t>Park Lane:</a:t>
            </a:r>
          </a:p>
          <a:p>
            <a:pPr marL="71438" lvl="2" algn="just"/>
            <a:endParaRPr lang="en-GB" sz="1600" dirty="0" smtClean="0">
              <a:latin typeface="Cambria" panose="02040503050406030204" pitchFamily="18" charset="0"/>
            </a:endParaRPr>
          </a:p>
          <a:p>
            <a:pPr marL="357188" lvl="2" algn="just"/>
            <a:r>
              <a:rPr lang="en-GB" sz="1600" dirty="0" smtClean="0">
                <a:latin typeface="Cambria" panose="02040503050406030204" pitchFamily="18" charset="0"/>
              </a:rPr>
              <a:t>Revealing </a:t>
            </a:r>
            <a:r>
              <a:rPr lang="en-GB" sz="1600" dirty="0">
                <a:latin typeface="Cambria" panose="02040503050406030204" pitchFamily="18" charset="0"/>
              </a:rPr>
              <a:t>the possibilities for </a:t>
            </a:r>
            <a:r>
              <a:rPr lang="en-GB" sz="1600" dirty="0" smtClean="0">
                <a:latin typeface="Cambria" panose="02040503050406030204" pitchFamily="18" charset="0"/>
              </a:rPr>
              <a:t>transformational change </a:t>
            </a:r>
            <a:r>
              <a:rPr lang="en-GB" sz="1600" dirty="0">
                <a:latin typeface="Cambria" panose="02040503050406030204" pitchFamily="18" charset="0"/>
              </a:rPr>
              <a:t>to Park Lane to </a:t>
            </a:r>
            <a:r>
              <a:rPr lang="en-GB" sz="1600" dirty="0" smtClean="0">
                <a:latin typeface="Cambria" panose="02040503050406030204" pitchFamily="18" charset="0"/>
              </a:rPr>
              <a:t>improve </a:t>
            </a:r>
            <a:r>
              <a:rPr lang="en-GB" sz="1600" dirty="0">
                <a:latin typeface="Cambria" panose="02040503050406030204" pitchFamily="18" charset="0"/>
              </a:rPr>
              <a:t>the pedestrian </a:t>
            </a:r>
            <a:r>
              <a:rPr lang="en-GB" sz="1600" dirty="0" smtClean="0">
                <a:latin typeface="Cambria" panose="02040503050406030204" pitchFamily="18" charset="0"/>
              </a:rPr>
              <a:t>experience</a:t>
            </a:r>
            <a:r>
              <a:rPr lang="en-GB" sz="1600" dirty="0">
                <a:latin typeface="Cambria" panose="02040503050406030204" pitchFamily="18" charset="0"/>
              </a:rPr>
              <a:t>. </a:t>
            </a:r>
          </a:p>
        </p:txBody>
      </p:sp>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52508" y="6128534"/>
            <a:ext cx="1599460" cy="674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5"/>
          <a:stretch>
            <a:fillRect/>
          </a:stretch>
        </p:blipFill>
        <p:spPr>
          <a:xfrm>
            <a:off x="4163800" y="1690812"/>
            <a:ext cx="4188168" cy="1525922"/>
          </a:xfrm>
          <a:prstGeom prst="rect">
            <a:avLst/>
          </a:prstGeom>
        </p:spPr>
      </p:pic>
      <p:sp>
        <p:nvSpPr>
          <p:cNvPr id="4" name="TextBox 3"/>
          <p:cNvSpPr txBox="1"/>
          <p:nvPr/>
        </p:nvSpPr>
        <p:spPr>
          <a:xfrm>
            <a:off x="5638800" y="3276600"/>
            <a:ext cx="2722133" cy="246221"/>
          </a:xfrm>
          <a:prstGeom prst="rect">
            <a:avLst/>
          </a:prstGeom>
          <a:noFill/>
        </p:spPr>
        <p:txBody>
          <a:bodyPr wrap="square" rtlCol="0">
            <a:spAutoFit/>
          </a:bodyPr>
          <a:lstStyle/>
          <a:p>
            <a:pPr algn="r"/>
            <a:r>
              <a:rPr lang="en-GB" sz="1000" i="1" dirty="0" smtClean="0"/>
              <a:t>Image: Courtesy of Liam Hennessey</a:t>
            </a:r>
            <a:endParaRPr lang="en-GB" sz="1000" i="1" dirty="0"/>
          </a:p>
        </p:txBody>
      </p:sp>
      <p:sp>
        <p:nvSpPr>
          <p:cNvPr id="13" name="Rectangle 12"/>
          <p:cNvSpPr/>
          <p:nvPr/>
        </p:nvSpPr>
        <p:spPr>
          <a:xfrm>
            <a:off x="4457012" y="3871118"/>
            <a:ext cx="3774300" cy="1569660"/>
          </a:xfrm>
          <a:prstGeom prst="rect">
            <a:avLst/>
          </a:prstGeom>
        </p:spPr>
        <p:txBody>
          <a:bodyPr wrap="square">
            <a:spAutoFit/>
          </a:bodyPr>
          <a:lstStyle/>
          <a:p>
            <a:pPr marL="357188" lvl="2" indent="-285750">
              <a:buFont typeface="Wingdings" panose="05000000000000000000" pitchFamily="2" charset="2"/>
              <a:buChar char="Ø"/>
            </a:pPr>
            <a:r>
              <a:rPr lang="en-GB" sz="1600" dirty="0" err="1" smtClean="0">
                <a:latin typeface="Cambria" panose="02040503050406030204" pitchFamily="18" charset="0"/>
              </a:rPr>
              <a:t>Tyburn</a:t>
            </a:r>
            <a:r>
              <a:rPr lang="en-GB" sz="1600" dirty="0" smtClean="0">
                <a:latin typeface="Cambria" panose="02040503050406030204" pitchFamily="18" charset="0"/>
              </a:rPr>
              <a:t> Retail Opportunity Frontage:</a:t>
            </a:r>
          </a:p>
          <a:p>
            <a:pPr marL="71438" lvl="2" algn="just"/>
            <a:endParaRPr lang="en-GB" sz="1600" dirty="0" smtClean="0">
              <a:latin typeface="Cambria" panose="02040503050406030204" pitchFamily="18" charset="0"/>
            </a:endParaRPr>
          </a:p>
          <a:p>
            <a:pPr marL="357188" lvl="2" algn="just"/>
            <a:r>
              <a:rPr lang="en-GB" sz="1600" dirty="0" smtClean="0">
                <a:latin typeface="Cambria" panose="02040503050406030204" pitchFamily="18" charset="0"/>
              </a:rPr>
              <a:t>Identification of a new route through Mayfair to connect established retail with ‘</a:t>
            </a:r>
            <a:r>
              <a:rPr lang="en-GB" sz="1600" dirty="0" err="1" smtClean="0">
                <a:latin typeface="Cambria" panose="02040503050406030204" pitchFamily="18" charset="0"/>
              </a:rPr>
              <a:t>backlands</a:t>
            </a:r>
            <a:r>
              <a:rPr lang="en-GB" sz="1600" dirty="0" smtClean="0">
                <a:latin typeface="Cambria" panose="02040503050406030204" pitchFamily="18" charset="0"/>
              </a:rPr>
              <a:t>’ of </a:t>
            </a:r>
            <a:r>
              <a:rPr lang="en-GB" sz="1600" dirty="0" err="1" smtClean="0">
                <a:latin typeface="Cambria" panose="02040503050406030204" pitchFamily="18" charset="0"/>
              </a:rPr>
              <a:t>Bruton</a:t>
            </a:r>
            <a:r>
              <a:rPr lang="en-GB" sz="1600" dirty="0" smtClean="0">
                <a:latin typeface="Cambria" panose="02040503050406030204" pitchFamily="18" charset="0"/>
              </a:rPr>
              <a:t> Lane which could be enhanced. </a:t>
            </a:r>
            <a:endParaRPr lang="en-GB" sz="1600" dirty="0">
              <a:latin typeface="Cambria" panose="02040503050406030204" pitchFamily="18" charset="0"/>
            </a:endParaRPr>
          </a:p>
        </p:txBody>
      </p:sp>
      <p:pic>
        <p:nvPicPr>
          <p:cNvPr id="15" name="Picture 14"/>
          <p:cNvPicPr>
            <a:picLocks noChangeAspect="1"/>
          </p:cNvPicPr>
          <p:nvPr/>
        </p:nvPicPr>
        <p:blipFill>
          <a:blip r:embed="rId6"/>
          <a:stretch>
            <a:fillRect/>
          </a:stretch>
        </p:blipFill>
        <p:spPr>
          <a:xfrm>
            <a:off x="853250" y="3539677"/>
            <a:ext cx="3109150" cy="2357443"/>
          </a:xfrm>
          <a:prstGeom prst="rect">
            <a:avLst/>
          </a:prstGeom>
        </p:spPr>
      </p:pic>
    </p:spTree>
    <p:extLst>
      <p:ext uri="{BB962C8B-B14F-4D97-AF65-F5344CB8AC3E}">
        <p14:creationId xmlns:p14="http://schemas.microsoft.com/office/powerpoint/2010/main" val="34407161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Flowchart: Connector 43"/>
          <p:cNvSpPr/>
          <p:nvPr/>
        </p:nvSpPr>
        <p:spPr>
          <a:xfrm>
            <a:off x="5980310" y="4438449"/>
            <a:ext cx="1066800" cy="1030948"/>
          </a:xfrm>
          <a:prstGeom prst="flowChartConnector">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Flowchart: Connector 42"/>
          <p:cNvSpPr/>
          <p:nvPr/>
        </p:nvSpPr>
        <p:spPr>
          <a:xfrm>
            <a:off x="3502421" y="4444927"/>
            <a:ext cx="1066800" cy="1030948"/>
          </a:xfrm>
          <a:prstGeom prst="flowChartConnector">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Flowchart: Connector 41"/>
          <p:cNvSpPr/>
          <p:nvPr/>
        </p:nvSpPr>
        <p:spPr>
          <a:xfrm>
            <a:off x="1049191" y="4483073"/>
            <a:ext cx="1066800" cy="1030948"/>
          </a:xfrm>
          <a:prstGeom prst="flowChartConnector">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Flowchart: Connector 35"/>
          <p:cNvSpPr/>
          <p:nvPr/>
        </p:nvSpPr>
        <p:spPr>
          <a:xfrm>
            <a:off x="1985025" y="2907159"/>
            <a:ext cx="1066800" cy="1030948"/>
          </a:xfrm>
          <a:prstGeom prst="flowChartConnector">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Flowchart: Connector 36"/>
          <p:cNvSpPr/>
          <p:nvPr/>
        </p:nvSpPr>
        <p:spPr>
          <a:xfrm>
            <a:off x="4370961" y="2988371"/>
            <a:ext cx="1066800" cy="1030948"/>
          </a:xfrm>
          <a:prstGeom prst="flowChartConnector">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Flowchart: Connector 37"/>
          <p:cNvSpPr/>
          <p:nvPr/>
        </p:nvSpPr>
        <p:spPr>
          <a:xfrm>
            <a:off x="6608322" y="2994212"/>
            <a:ext cx="1066800" cy="1030948"/>
          </a:xfrm>
          <a:prstGeom prst="flowChartConnector">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Flowchart: Connector 31"/>
          <p:cNvSpPr/>
          <p:nvPr/>
        </p:nvSpPr>
        <p:spPr>
          <a:xfrm>
            <a:off x="3708474" y="1407621"/>
            <a:ext cx="1066800" cy="1030948"/>
          </a:xfrm>
          <a:prstGeom prst="flowChartConnector">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lide Number Placeholder 4"/>
          <p:cNvSpPr>
            <a:spLocks noGrp="1"/>
          </p:cNvSpPr>
          <p:nvPr>
            <p:ph type="sldNum" sz="quarter" idx="12"/>
          </p:nvPr>
        </p:nvSpPr>
        <p:spPr/>
        <p:txBody>
          <a:bodyPr/>
          <a:lstStyle/>
          <a:p>
            <a:fld id="{B6F15528-21DE-4FAA-801E-634DDDAF4B2B}" type="slidenum">
              <a:rPr lang="en-US" smtClean="0"/>
              <a:pPr/>
              <a:t>18</a:t>
            </a:fld>
            <a:endParaRPr lang="en-US"/>
          </a:p>
        </p:txBody>
      </p:sp>
      <p:cxnSp>
        <p:nvCxnSpPr>
          <p:cNvPr id="7" name="Straight Connector 6"/>
          <p:cNvCxnSpPr/>
          <p:nvPr/>
        </p:nvCxnSpPr>
        <p:spPr>
          <a:xfrm>
            <a:off x="609600" y="838200"/>
            <a:ext cx="77724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a:off x="609600" y="6012827"/>
            <a:ext cx="7772400" cy="0"/>
          </a:xfrm>
          <a:prstGeom prst="line">
            <a:avLst/>
          </a:prstGeom>
          <a:ln w="28575"/>
        </p:spPr>
        <p:style>
          <a:lnRef idx="1">
            <a:schemeClr val="dk1"/>
          </a:lnRef>
          <a:fillRef idx="0">
            <a:schemeClr val="dk1"/>
          </a:fillRef>
          <a:effectRef idx="0">
            <a:schemeClr val="dk1"/>
          </a:effectRef>
          <a:fontRef idx="minor">
            <a:schemeClr val="tx1"/>
          </a:fontRef>
        </p:style>
      </p:cxnSp>
      <p:sp>
        <p:nvSpPr>
          <p:cNvPr id="9" name="Rectangle 8"/>
          <p:cNvSpPr/>
          <p:nvPr/>
        </p:nvSpPr>
        <p:spPr>
          <a:xfrm>
            <a:off x="598117" y="190732"/>
            <a:ext cx="5763309" cy="646331"/>
          </a:xfrm>
          <a:prstGeom prst="rect">
            <a:avLst/>
          </a:prstGeom>
        </p:spPr>
        <p:txBody>
          <a:bodyPr wrap="none">
            <a:spAutoFit/>
          </a:bodyPr>
          <a:lstStyle/>
          <a:p>
            <a:r>
              <a:rPr lang="en-GB" sz="3600" dirty="0" smtClean="0">
                <a:latin typeface="Cambria" panose="02040503050406030204" pitchFamily="18" charset="0"/>
              </a:rPr>
              <a:t>Neighbourhood Plan Update</a:t>
            </a:r>
            <a:endParaRPr lang="en-GB" sz="3600" dirty="0">
              <a:latin typeface="Cambria" panose="02040503050406030204" pitchFamily="18" charset="0"/>
            </a:endParaRPr>
          </a:p>
        </p:txBody>
      </p:sp>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9513"/>
          <a:stretch/>
        </p:blipFill>
        <p:spPr bwMode="auto">
          <a:xfrm>
            <a:off x="582033" y="989446"/>
            <a:ext cx="7751333" cy="304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09600" y="950437"/>
            <a:ext cx="1945982" cy="369332"/>
          </a:xfrm>
          <a:prstGeom prst="rect">
            <a:avLst/>
          </a:prstGeom>
        </p:spPr>
        <p:txBody>
          <a:bodyPr wrap="none">
            <a:spAutoFit/>
          </a:bodyPr>
          <a:lstStyle/>
          <a:p>
            <a:r>
              <a:rPr lang="en-GB" b="1" dirty="0" smtClean="0">
                <a:latin typeface="Cambria" panose="02040503050406030204" pitchFamily="18" charset="0"/>
              </a:rPr>
              <a:t>Future Timeline </a:t>
            </a:r>
            <a:endParaRPr lang="en-GB" b="1" dirty="0">
              <a:latin typeface="Cambria" panose="02040503050406030204" pitchFamily="18" charset="0"/>
            </a:endParaRPr>
          </a:p>
        </p:txBody>
      </p:sp>
      <p:sp>
        <p:nvSpPr>
          <p:cNvPr id="2" name="Rectangle 1"/>
          <p:cNvSpPr/>
          <p:nvPr/>
        </p:nvSpPr>
        <p:spPr>
          <a:xfrm>
            <a:off x="603828" y="1490515"/>
            <a:ext cx="7762876" cy="2185214"/>
          </a:xfrm>
          <a:prstGeom prst="rect">
            <a:avLst/>
          </a:prstGeom>
        </p:spPr>
        <p:txBody>
          <a:bodyPr wrap="square">
            <a:spAutoFit/>
          </a:bodyPr>
          <a:lstStyle/>
          <a:p>
            <a:pPr marL="46038" lvl="2" algn="just">
              <a:lnSpc>
                <a:spcPct val="150000"/>
              </a:lnSpc>
            </a:pPr>
            <a:endParaRPr lang="en-GB" sz="1600" dirty="0" smtClean="0">
              <a:latin typeface="Cambria" panose="02040503050406030204" pitchFamily="18" charset="0"/>
            </a:endParaRPr>
          </a:p>
          <a:p>
            <a:pPr marL="446088" lvl="2" indent="-400050" algn="just">
              <a:buFont typeface="Arial" panose="020B0604020202020204" pitchFamily="34" charset="0"/>
              <a:buChar char="•"/>
            </a:pPr>
            <a:endParaRPr lang="en-GB" sz="1600" dirty="0" smtClean="0">
              <a:latin typeface="Cambria" panose="02040503050406030204" pitchFamily="18" charset="0"/>
            </a:endParaRPr>
          </a:p>
          <a:p>
            <a:pPr marL="446088" lvl="2" indent="-400050" algn="just">
              <a:buFont typeface="Arial" panose="020B0604020202020204" pitchFamily="34" charset="0"/>
              <a:buChar char="•"/>
            </a:pPr>
            <a:endParaRPr lang="en-GB" sz="1600" dirty="0" smtClean="0">
              <a:latin typeface="Cambria" panose="02040503050406030204" pitchFamily="18" charset="0"/>
            </a:endParaRPr>
          </a:p>
          <a:p>
            <a:pPr marL="446088" lvl="2" indent="-400050" algn="just">
              <a:buFont typeface="+mj-lt"/>
              <a:buAutoNum type="romanUcPeriod" startAt="4"/>
            </a:pPr>
            <a:endParaRPr lang="en-GB" sz="1600" dirty="0">
              <a:latin typeface="Cambria" panose="02040503050406030204" pitchFamily="18" charset="0"/>
            </a:endParaRPr>
          </a:p>
          <a:p>
            <a:pPr marL="0" lvl="2" algn="just"/>
            <a:endParaRPr lang="en-GB" sz="1600" dirty="0" smtClean="0">
              <a:latin typeface="Cambria" panose="02040503050406030204" pitchFamily="18" charset="0"/>
            </a:endParaRPr>
          </a:p>
          <a:p>
            <a:pPr marL="0" lvl="2" algn="just"/>
            <a:endParaRPr lang="en-GB" sz="1600" dirty="0">
              <a:latin typeface="Cambria" panose="02040503050406030204" pitchFamily="18" charset="0"/>
            </a:endParaRPr>
          </a:p>
          <a:p>
            <a:pPr marL="0" lvl="2" algn="just"/>
            <a:endParaRPr lang="en-GB" sz="1600" dirty="0" smtClean="0">
              <a:latin typeface="Cambria" panose="02040503050406030204" pitchFamily="18" charset="0"/>
            </a:endParaRPr>
          </a:p>
          <a:p>
            <a:pPr marL="1314450" lvl="2" indent="-400050" algn="just">
              <a:buFont typeface="+mj-lt"/>
              <a:buAutoNum type="romanLcPeriod"/>
            </a:pPr>
            <a:endParaRPr lang="en-GB" sz="1600" dirty="0" smtClean="0">
              <a:latin typeface="Cambria" panose="02040503050406030204" pitchFamily="18" charset="0"/>
            </a:endParaRPr>
          </a:p>
        </p:txBody>
      </p:sp>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52508" y="6128534"/>
            <a:ext cx="1599460" cy="674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Flowchart: Connector 29"/>
          <p:cNvSpPr/>
          <p:nvPr/>
        </p:nvSpPr>
        <p:spPr>
          <a:xfrm>
            <a:off x="1205948" y="1407621"/>
            <a:ext cx="1066800" cy="1030948"/>
          </a:xfrm>
          <a:prstGeom prst="flowChartConnector">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Flowchart: Connector 32"/>
          <p:cNvSpPr/>
          <p:nvPr/>
        </p:nvSpPr>
        <p:spPr>
          <a:xfrm>
            <a:off x="5943600" y="1381631"/>
            <a:ext cx="1066800" cy="1030948"/>
          </a:xfrm>
          <a:prstGeom prst="flowChartConnector">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4" name="Diagram 3"/>
          <p:cNvGraphicFramePr/>
          <p:nvPr>
            <p:extLst>
              <p:ext uri="{D42A27DB-BD31-4B8C-83A1-F6EECF244321}">
                <p14:modId xmlns:p14="http://schemas.microsoft.com/office/powerpoint/2010/main" val="3941120812"/>
              </p:ext>
            </p:extLst>
          </p:nvPr>
        </p:nvGraphicFramePr>
        <p:xfrm>
          <a:off x="457200" y="1532185"/>
          <a:ext cx="8001000" cy="436493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1" name="TextBox 30"/>
          <p:cNvSpPr txBox="1"/>
          <p:nvPr/>
        </p:nvSpPr>
        <p:spPr>
          <a:xfrm>
            <a:off x="1289516" y="1509870"/>
            <a:ext cx="990600" cy="307777"/>
          </a:xfrm>
          <a:prstGeom prst="rect">
            <a:avLst/>
          </a:prstGeom>
          <a:noFill/>
        </p:spPr>
        <p:txBody>
          <a:bodyPr wrap="square" rtlCol="0">
            <a:spAutoFit/>
          </a:bodyPr>
          <a:lstStyle/>
          <a:p>
            <a:r>
              <a:rPr lang="en-GB" sz="1400" dirty="0" smtClean="0">
                <a:solidFill>
                  <a:schemeClr val="bg1"/>
                </a:solidFill>
              </a:rPr>
              <a:t>May 2017</a:t>
            </a:r>
            <a:endParaRPr lang="en-GB" sz="1400" dirty="0">
              <a:solidFill>
                <a:schemeClr val="bg1"/>
              </a:solidFill>
            </a:endParaRPr>
          </a:p>
        </p:txBody>
      </p:sp>
      <p:sp>
        <p:nvSpPr>
          <p:cNvPr id="34" name="TextBox 33"/>
          <p:cNvSpPr txBox="1"/>
          <p:nvPr/>
        </p:nvSpPr>
        <p:spPr>
          <a:xfrm>
            <a:off x="3784674" y="1535677"/>
            <a:ext cx="990600" cy="307777"/>
          </a:xfrm>
          <a:prstGeom prst="rect">
            <a:avLst/>
          </a:prstGeom>
          <a:noFill/>
        </p:spPr>
        <p:txBody>
          <a:bodyPr wrap="square" rtlCol="0">
            <a:spAutoFit/>
          </a:bodyPr>
          <a:lstStyle/>
          <a:p>
            <a:r>
              <a:rPr lang="en-GB" sz="1400" dirty="0" smtClean="0">
                <a:solidFill>
                  <a:schemeClr val="bg1"/>
                </a:solidFill>
              </a:rPr>
              <a:t>May 2017</a:t>
            </a:r>
            <a:endParaRPr lang="en-GB" sz="1400" dirty="0">
              <a:solidFill>
                <a:schemeClr val="bg1"/>
              </a:solidFill>
            </a:endParaRPr>
          </a:p>
        </p:txBody>
      </p:sp>
      <p:sp>
        <p:nvSpPr>
          <p:cNvPr id="35" name="TextBox 34"/>
          <p:cNvSpPr txBox="1"/>
          <p:nvPr/>
        </p:nvSpPr>
        <p:spPr>
          <a:xfrm>
            <a:off x="5950968" y="1532185"/>
            <a:ext cx="1059432" cy="307777"/>
          </a:xfrm>
          <a:prstGeom prst="rect">
            <a:avLst/>
          </a:prstGeom>
          <a:noFill/>
        </p:spPr>
        <p:txBody>
          <a:bodyPr wrap="square" rtlCol="0">
            <a:spAutoFit/>
          </a:bodyPr>
          <a:lstStyle/>
          <a:p>
            <a:r>
              <a:rPr lang="en-GB" sz="1400" dirty="0" smtClean="0">
                <a:solidFill>
                  <a:schemeClr val="bg1"/>
                </a:solidFill>
              </a:rPr>
              <a:t>9 June 2017</a:t>
            </a:r>
            <a:endParaRPr lang="en-GB" sz="1400" dirty="0">
              <a:solidFill>
                <a:schemeClr val="bg1"/>
              </a:solidFill>
            </a:endParaRPr>
          </a:p>
        </p:txBody>
      </p:sp>
      <p:sp>
        <p:nvSpPr>
          <p:cNvPr id="39" name="TextBox 38"/>
          <p:cNvSpPr txBox="1"/>
          <p:nvPr/>
        </p:nvSpPr>
        <p:spPr>
          <a:xfrm>
            <a:off x="6426674" y="3033886"/>
            <a:ext cx="1167452" cy="523220"/>
          </a:xfrm>
          <a:prstGeom prst="rect">
            <a:avLst/>
          </a:prstGeom>
          <a:noFill/>
        </p:spPr>
        <p:txBody>
          <a:bodyPr wrap="square" rtlCol="0">
            <a:spAutoFit/>
          </a:bodyPr>
          <a:lstStyle/>
          <a:p>
            <a:pPr algn="r"/>
            <a:r>
              <a:rPr lang="en-GB" sz="1400" dirty="0" smtClean="0">
                <a:solidFill>
                  <a:schemeClr val="bg1"/>
                </a:solidFill>
              </a:rPr>
              <a:t>29 June </a:t>
            </a:r>
          </a:p>
          <a:p>
            <a:pPr algn="r"/>
            <a:r>
              <a:rPr lang="en-GB" sz="1400" dirty="0" smtClean="0">
                <a:solidFill>
                  <a:schemeClr val="bg1"/>
                </a:solidFill>
              </a:rPr>
              <a:t>2017</a:t>
            </a:r>
            <a:endParaRPr lang="en-GB" sz="1400" dirty="0">
              <a:solidFill>
                <a:schemeClr val="bg1"/>
              </a:solidFill>
            </a:endParaRPr>
          </a:p>
        </p:txBody>
      </p:sp>
      <p:sp>
        <p:nvSpPr>
          <p:cNvPr id="40" name="TextBox 39"/>
          <p:cNvSpPr txBox="1"/>
          <p:nvPr/>
        </p:nvSpPr>
        <p:spPr>
          <a:xfrm>
            <a:off x="4170505" y="3026045"/>
            <a:ext cx="1148772" cy="523220"/>
          </a:xfrm>
          <a:prstGeom prst="rect">
            <a:avLst/>
          </a:prstGeom>
          <a:noFill/>
        </p:spPr>
        <p:txBody>
          <a:bodyPr wrap="square" rtlCol="0">
            <a:spAutoFit/>
          </a:bodyPr>
          <a:lstStyle/>
          <a:p>
            <a:pPr algn="r"/>
            <a:r>
              <a:rPr lang="en-GB" sz="1400" dirty="0" smtClean="0">
                <a:solidFill>
                  <a:schemeClr val="bg1"/>
                </a:solidFill>
              </a:rPr>
              <a:t>   Sept </a:t>
            </a:r>
          </a:p>
          <a:p>
            <a:pPr algn="r"/>
            <a:r>
              <a:rPr lang="en-GB" sz="1400" dirty="0" smtClean="0">
                <a:solidFill>
                  <a:schemeClr val="bg1"/>
                </a:solidFill>
              </a:rPr>
              <a:t>2017?</a:t>
            </a:r>
            <a:endParaRPr lang="en-GB" sz="1400" dirty="0">
              <a:solidFill>
                <a:schemeClr val="bg1"/>
              </a:solidFill>
            </a:endParaRPr>
          </a:p>
        </p:txBody>
      </p:sp>
      <p:sp>
        <p:nvSpPr>
          <p:cNvPr id="41" name="TextBox 40"/>
          <p:cNvSpPr txBox="1"/>
          <p:nvPr/>
        </p:nvSpPr>
        <p:spPr>
          <a:xfrm>
            <a:off x="1957134" y="3014362"/>
            <a:ext cx="1059432" cy="523220"/>
          </a:xfrm>
          <a:prstGeom prst="rect">
            <a:avLst/>
          </a:prstGeom>
          <a:noFill/>
        </p:spPr>
        <p:txBody>
          <a:bodyPr wrap="square" rtlCol="0">
            <a:spAutoFit/>
          </a:bodyPr>
          <a:lstStyle/>
          <a:p>
            <a:pPr algn="r"/>
            <a:r>
              <a:rPr lang="en-GB" sz="1400" dirty="0" smtClean="0">
                <a:solidFill>
                  <a:schemeClr val="bg1"/>
                </a:solidFill>
              </a:rPr>
              <a:t>Christmas 2017?</a:t>
            </a:r>
            <a:endParaRPr lang="en-GB" sz="1400" dirty="0">
              <a:solidFill>
                <a:schemeClr val="bg1"/>
              </a:solidFill>
            </a:endParaRPr>
          </a:p>
        </p:txBody>
      </p:sp>
      <p:sp>
        <p:nvSpPr>
          <p:cNvPr id="45" name="TextBox 44"/>
          <p:cNvSpPr txBox="1"/>
          <p:nvPr/>
        </p:nvSpPr>
        <p:spPr>
          <a:xfrm>
            <a:off x="1203790" y="4582309"/>
            <a:ext cx="1160608" cy="523220"/>
          </a:xfrm>
          <a:prstGeom prst="rect">
            <a:avLst/>
          </a:prstGeom>
          <a:noFill/>
        </p:spPr>
        <p:txBody>
          <a:bodyPr wrap="square" rtlCol="0">
            <a:spAutoFit/>
          </a:bodyPr>
          <a:lstStyle/>
          <a:p>
            <a:r>
              <a:rPr lang="en-GB" sz="1400" dirty="0" smtClean="0">
                <a:solidFill>
                  <a:schemeClr val="bg1"/>
                </a:solidFill>
              </a:rPr>
              <a:t>Spring  2018?</a:t>
            </a:r>
            <a:endParaRPr lang="en-GB" sz="1400" dirty="0">
              <a:solidFill>
                <a:schemeClr val="bg1"/>
              </a:solidFill>
            </a:endParaRPr>
          </a:p>
        </p:txBody>
      </p:sp>
      <p:sp>
        <p:nvSpPr>
          <p:cNvPr id="46" name="TextBox 45"/>
          <p:cNvSpPr txBox="1"/>
          <p:nvPr/>
        </p:nvSpPr>
        <p:spPr>
          <a:xfrm>
            <a:off x="3608962" y="4520216"/>
            <a:ext cx="1295399" cy="523220"/>
          </a:xfrm>
          <a:prstGeom prst="rect">
            <a:avLst/>
          </a:prstGeom>
          <a:noFill/>
        </p:spPr>
        <p:txBody>
          <a:bodyPr wrap="square" rtlCol="0">
            <a:spAutoFit/>
          </a:bodyPr>
          <a:lstStyle/>
          <a:p>
            <a:r>
              <a:rPr lang="en-GB" sz="1400" dirty="0" smtClean="0">
                <a:solidFill>
                  <a:schemeClr val="bg1"/>
                </a:solidFill>
              </a:rPr>
              <a:t>Summer  2018?</a:t>
            </a:r>
            <a:endParaRPr lang="en-GB" sz="1400" dirty="0">
              <a:solidFill>
                <a:schemeClr val="bg1"/>
              </a:solidFill>
            </a:endParaRPr>
          </a:p>
        </p:txBody>
      </p:sp>
      <p:sp>
        <p:nvSpPr>
          <p:cNvPr id="47" name="TextBox 46"/>
          <p:cNvSpPr txBox="1"/>
          <p:nvPr/>
        </p:nvSpPr>
        <p:spPr>
          <a:xfrm>
            <a:off x="6071944" y="4483443"/>
            <a:ext cx="990600" cy="523220"/>
          </a:xfrm>
          <a:prstGeom prst="rect">
            <a:avLst/>
          </a:prstGeom>
          <a:noFill/>
        </p:spPr>
        <p:txBody>
          <a:bodyPr wrap="square" rtlCol="0">
            <a:spAutoFit/>
          </a:bodyPr>
          <a:lstStyle/>
          <a:p>
            <a:r>
              <a:rPr lang="en-GB" sz="1400" dirty="0" smtClean="0">
                <a:solidFill>
                  <a:schemeClr val="bg1"/>
                </a:solidFill>
              </a:rPr>
              <a:t>Autumn 2018?</a:t>
            </a:r>
            <a:endParaRPr lang="en-GB" sz="1400" dirty="0">
              <a:solidFill>
                <a:schemeClr val="bg1"/>
              </a:solidFill>
            </a:endParaRPr>
          </a:p>
        </p:txBody>
      </p:sp>
    </p:spTree>
    <p:extLst>
      <p:ext uri="{BB962C8B-B14F-4D97-AF65-F5344CB8AC3E}">
        <p14:creationId xmlns:p14="http://schemas.microsoft.com/office/powerpoint/2010/main" val="22949673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6F15528-21DE-4FAA-801E-634DDDAF4B2B}" type="slidenum">
              <a:rPr lang="en-US" smtClean="0"/>
              <a:pPr/>
              <a:t>19</a:t>
            </a:fld>
            <a:endParaRPr lang="en-US"/>
          </a:p>
        </p:txBody>
      </p:sp>
      <p:cxnSp>
        <p:nvCxnSpPr>
          <p:cNvPr id="7" name="Straight Connector 6"/>
          <p:cNvCxnSpPr/>
          <p:nvPr/>
        </p:nvCxnSpPr>
        <p:spPr>
          <a:xfrm>
            <a:off x="609600" y="838200"/>
            <a:ext cx="77724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a:off x="609600" y="6012827"/>
            <a:ext cx="7772400" cy="0"/>
          </a:xfrm>
          <a:prstGeom prst="line">
            <a:avLst/>
          </a:prstGeom>
          <a:ln w="28575"/>
        </p:spPr>
        <p:style>
          <a:lnRef idx="1">
            <a:schemeClr val="dk1"/>
          </a:lnRef>
          <a:fillRef idx="0">
            <a:schemeClr val="dk1"/>
          </a:fillRef>
          <a:effectRef idx="0">
            <a:schemeClr val="dk1"/>
          </a:effectRef>
          <a:fontRef idx="minor">
            <a:schemeClr val="tx1"/>
          </a:fontRef>
        </p:style>
      </p:cxnSp>
      <p:sp>
        <p:nvSpPr>
          <p:cNvPr id="9" name="Rectangle 8"/>
          <p:cNvSpPr/>
          <p:nvPr/>
        </p:nvSpPr>
        <p:spPr>
          <a:xfrm>
            <a:off x="598117" y="190732"/>
            <a:ext cx="5864298" cy="646331"/>
          </a:xfrm>
          <a:prstGeom prst="rect">
            <a:avLst/>
          </a:prstGeom>
        </p:spPr>
        <p:txBody>
          <a:bodyPr wrap="none">
            <a:spAutoFit/>
          </a:bodyPr>
          <a:lstStyle/>
          <a:p>
            <a:r>
              <a:rPr lang="en-GB" sz="3600" dirty="0" smtClean="0">
                <a:latin typeface="Cambria" panose="02040503050406030204" pitchFamily="18" charset="0"/>
              </a:rPr>
              <a:t>Neighbourhood Plan Update </a:t>
            </a:r>
            <a:endParaRPr lang="en-GB" sz="3600" dirty="0">
              <a:latin typeface="Cambria" panose="02040503050406030204" pitchFamily="18" charset="0"/>
            </a:endParaRPr>
          </a:p>
        </p:txBody>
      </p:sp>
      <p:sp>
        <p:nvSpPr>
          <p:cNvPr id="3" name="Rectangle 2"/>
          <p:cNvSpPr/>
          <p:nvPr/>
        </p:nvSpPr>
        <p:spPr>
          <a:xfrm>
            <a:off x="1995115" y="3090730"/>
            <a:ext cx="5001369" cy="646331"/>
          </a:xfrm>
          <a:prstGeom prst="rect">
            <a:avLst/>
          </a:prstGeom>
        </p:spPr>
        <p:txBody>
          <a:bodyPr wrap="none">
            <a:spAutoFit/>
          </a:bodyPr>
          <a:lstStyle/>
          <a:p>
            <a:r>
              <a:rPr lang="en-GB" sz="3600" dirty="0" smtClean="0">
                <a:latin typeface="Cambria" panose="02040503050406030204" pitchFamily="18" charset="0"/>
              </a:rPr>
              <a:t>Presentation of the Plan </a:t>
            </a:r>
            <a:endParaRPr lang="en-GB" sz="3600" dirty="0">
              <a:latin typeface="Cambria" panose="02040503050406030204" pitchFamily="18" charset="0"/>
            </a:endParaRPr>
          </a:p>
        </p:txBody>
      </p:sp>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52508" y="6128534"/>
            <a:ext cx="1599460" cy="674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24351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38174" y="1066800"/>
            <a:ext cx="7743825" cy="4525963"/>
          </a:xfrm>
        </p:spPr>
        <p:txBody>
          <a:bodyPr>
            <a:normAutofit/>
          </a:bodyPr>
          <a:lstStyle/>
          <a:p>
            <a:pPr marL="514350" indent="-514350">
              <a:buFont typeface="+mj-lt"/>
              <a:buAutoNum type="arabicPeriod"/>
            </a:pPr>
            <a:r>
              <a:rPr lang="en-GB" dirty="0" smtClean="0">
                <a:latin typeface="Cambria" panose="02040503050406030204" pitchFamily="18" charset="0"/>
              </a:rPr>
              <a:t>Chairman’s report</a:t>
            </a:r>
          </a:p>
          <a:p>
            <a:pPr marL="514350" indent="-514350">
              <a:buAutoNum type="arabicPeriod" startAt="2"/>
            </a:pPr>
            <a:r>
              <a:rPr lang="en-GB" dirty="0" smtClean="0">
                <a:latin typeface="Cambria" panose="02040503050406030204" pitchFamily="18" charset="0"/>
              </a:rPr>
              <a:t>Treasurer’s report</a:t>
            </a:r>
            <a:endParaRPr lang="en-GB" dirty="0">
              <a:latin typeface="Cambria" panose="02040503050406030204" pitchFamily="18" charset="0"/>
            </a:endParaRPr>
          </a:p>
          <a:p>
            <a:pPr marL="514350" indent="-514350">
              <a:buAutoNum type="arabicPeriod" startAt="2"/>
            </a:pPr>
            <a:r>
              <a:rPr lang="en-GB" dirty="0" smtClean="0">
                <a:latin typeface="Cambria" panose="02040503050406030204" pitchFamily="18" charset="0"/>
              </a:rPr>
              <a:t>Neighbourhood Plan Update</a:t>
            </a:r>
          </a:p>
          <a:p>
            <a:pPr marL="514350" indent="-514350">
              <a:buAutoNum type="arabicPeriod" startAt="2"/>
            </a:pPr>
            <a:r>
              <a:rPr lang="en-GB" dirty="0" smtClean="0">
                <a:latin typeface="Cambria" panose="02040503050406030204" pitchFamily="18" charset="0"/>
              </a:rPr>
              <a:t>Change of Chair</a:t>
            </a:r>
          </a:p>
          <a:p>
            <a:pPr marL="514350" indent="-514350">
              <a:buAutoNum type="arabicPeriod" startAt="2"/>
            </a:pPr>
            <a:r>
              <a:rPr lang="en-GB" dirty="0" smtClean="0">
                <a:latin typeface="Cambria" panose="02040503050406030204" pitchFamily="18" charset="0"/>
              </a:rPr>
              <a:t>Elections</a:t>
            </a:r>
          </a:p>
          <a:p>
            <a:pPr marL="857250" lvl="1" indent="-457200">
              <a:buAutoNum type="alphaLcPeriod"/>
            </a:pPr>
            <a:r>
              <a:rPr lang="en-GB" dirty="0" smtClean="0">
                <a:latin typeface="Cambria" panose="02040503050406030204" pitchFamily="18" charset="0"/>
              </a:rPr>
              <a:t>Business Director</a:t>
            </a:r>
          </a:p>
          <a:p>
            <a:pPr marL="857250" lvl="1" indent="-457200">
              <a:buAutoNum type="alphaLcPeriod"/>
            </a:pPr>
            <a:r>
              <a:rPr lang="en-GB" dirty="0" smtClean="0">
                <a:latin typeface="Cambria" panose="02040503050406030204" pitchFamily="18" charset="0"/>
              </a:rPr>
              <a:t>Resident Director</a:t>
            </a:r>
          </a:p>
          <a:p>
            <a:pPr marL="457200" indent="-457200">
              <a:buAutoNum type="arabicPeriod" startAt="2"/>
            </a:pPr>
            <a:r>
              <a:rPr lang="en-GB" dirty="0" smtClean="0">
                <a:latin typeface="Cambria" panose="02040503050406030204" pitchFamily="18" charset="0"/>
              </a:rPr>
              <a:t>Community Directors</a:t>
            </a:r>
          </a:p>
          <a:p>
            <a:pPr marL="457200" indent="-457200">
              <a:buAutoNum type="arabicPeriod" startAt="2"/>
            </a:pPr>
            <a:r>
              <a:rPr lang="en-GB" dirty="0" smtClean="0">
                <a:latin typeface="Cambria" panose="02040503050406030204" pitchFamily="18" charset="0"/>
              </a:rPr>
              <a:t>Open Forum</a:t>
            </a:r>
          </a:p>
        </p:txBody>
      </p:sp>
      <p:sp>
        <p:nvSpPr>
          <p:cNvPr id="5" name="Slide Number Placeholder 4"/>
          <p:cNvSpPr>
            <a:spLocks noGrp="1"/>
          </p:cNvSpPr>
          <p:nvPr>
            <p:ph type="sldNum" sz="quarter" idx="12"/>
          </p:nvPr>
        </p:nvSpPr>
        <p:spPr/>
        <p:txBody>
          <a:bodyPr/>
          <a:lstStyle/>
          <a:p>
            <a:fld id="{B6F15528-21DE-4FAA-801E-634DDDAF4B2B}" type="slidenum">
              <a:rPr lang="en-US" smtClean="0"/>
              <a:pPr/>
              <a:t>2</a:t>
            </a:fld>
            <a:endParaRPr lang="en-US"/>
          </a:p>
        </p:txBody>
      </p:sp>
      <p:cxnSp>
        <p:nvCxnSpPr>
          <p:cNvPr id="7" name="Straight Connector 6"/>
          <p:cNvCxnSpPr/>
          <p:nvPr/>
        </p:nvCxnSpPr>
        <p:spPr>
          <a:xfrm>
            <a:off x="609600" y="838200"/>
            <a:ext cx="77724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a:off x="609600" y="6012827"/>
            <a:ext cx="7772400" cy="0"/>
          </a:xfrm>
          <a:prstGeom prst="line">
            <a:avLst/>
          </a:prstGeom>
          <a:ln w="28575"/>
        </p:spPr>
        <p:style>
          <a:lnRef idx="1">
            <a:schemeClr val="dk1"/>
          </a:lnRef>
          <a:fillRef idx="0">
            <a:schemeClr val="dk1"/>
          </a:fillRef>
          <a:effectRef idx="0">
            <a:schemeClr val="dk1"/>
          </a:effectRef>
          <a:fontRef idx="minor">
            <a:schemeClr val="tx1"/>
          </a:fontRef>
        </p:style>
      </p:cxnSp>
      <p:sp>
        <p:nvSpPr>
          <p:cNvPr id="9" name="Rectangle 8"/>
          <p:cNvSpPr/>
          <p:nvPr/>
        </p:nvSpPr>
        <p:spPr>
          <a:xfrm>
            <a:off x="504281" y="218027"/>
            <a:ext cx="1664238" cy="646331"/>
          </a:xfrm>
          <a:prstGeom prst="rect">
            <a:avLst/>
          </a:prstGeom>
        </p:spPr>
        <p:txBody>
          <a:bodyPr wrap="none">
            <a:spAutoFit/>
          </a:bodyPr>
          <a:lstStyle/>
          <a:p>
            <a:r>
              <a:rPr lang="en-GB" sz="3600" dirty="0" smtClean="0">
                <a:latin typeface="Cambria" panose="02040503050406030204" pitchFamily="18" charset="0"/>
              </a:rPr>
              <a:t>Agenda</a:t>
            </a:r>
            <a:endParaRPr lang="en-GB" sz="3600" dirty="0">
              <a:latin typeface="Cambria" panose="02040503050406030204" pitchFamily="18" charset="0"/>
            </a:endParaRPr>
          </a:p>
        </p:txBody>
      </p:sp>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30140" y="6039775"/>
            <a:ext cx="1760252" cy="742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96170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20</a:t>
            </a:fld>
            <a:endParaRPr lang="en-US"/>
          </a:p>
        </p:txBody>
      </p:sp>
      <p:pic>
        <p:nvPicPr>
          <p:cNvPr id="4" name="Picture 3"/>
          <p:cNvPicPr>
            <a:picLocks noChangeAspect="1"/>
          </p:cNvPicPr>
          <p:nvPr/>
        </p:nvPicPr>
        <p:blipFill>
          <a:blip r:embed="rId2"/>
          <a:stretch>
            <a:fillRect/>
          </a:stretch>
        </p:blipFill>
        <p:spPr>
          <a:xfrm>
            <a:off x="32535" y="232690"/>
            <a:ext cx="9043987" cy="6396710"/>
          </a:xfrm>
          <a:prstGeom prst="rect">
            <a:avLst/>
          </a:prstGeom>
        </p:spPr>
      </p:pic>
    </p:spTree>
    <p:extLst>
      <p:ext uri="{BB962C8B-B14F-4D97-AF65-F5344CB8AC3E}">
        <p14:creationId xmlns:p14="http://schemas.microsoft.com/office/powerpoint/2010/main" val="33359149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21</a:t>
            </a:fld>
            <a:endParaRPr lang="en-US"/>
          </a:p>
        </p:txBody>
      </p:sp>
      <p:pic>
        <p:nvPicPr>
          <p:cNvPr id="3" name="Picture 2"/>
          <p:cNvPicPr>
            <a:picLocks noChangeAspect="1"/>
          </p:cNvPicPr>
          <p:nvPr/>
        </p:nvPicPr>
        <p:blipFill>
          <a:blip r:embed="rId2"/>
          <a:stretch>
            <a:fillRect/>
          </a:stretch>
        </p:blipFill>
        <p:spPr>
          <a:xfrm>
            <a:off x="76200" y="304800"/>
            <a:ext cx="8980162" cy="6324600"/>
          </a:xfrm>
          <a:prstGeom prst="rect">
            <a:avLst/>
          </a:prstGeom>
        </p:spPr>
      </p:pic>
    </p:spTree>
    <p:extLst>
      <p:ext uri="{BB962C8B-B14F-4D97-AF65-F5344CB8AC3E}">
        <p14:creationId xmlns:p14="http://schemas.microsoft.com/office/powerpoint/2010/main" val="737440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22</a:t>
            </a:fld>
            <a:endParaRPr lang="en-US"/>
          </a:p>
        </p:txBody>
      </p:sp>
      <p:pic>
        <p:nvPicPr>
          <p:cNvPr id="3" name="Picture 2"/>
          <p:cNvPicPr>
            <a:picLocks noChangeAspect="1"/>
          </p:cNvPicPr>
          <p:nvPr/>
        </p:nvPicPr>
        <p:blipFill>
          <a:blip r:embed="rId2"/>
          <a:stretch>
            <a:fillRect/>
          </a:stretch>
        </p:blipFill>
        <p:spPr>
          <a:xfrm>
            <a:off x="15411" y="320675"/>
            <a:ext cx="9040238" cy="6400800"/>
          </a:xfrm>
          <a:prstGeom prst="rect">
            <a:avLst/>
          </a:prstGeom>
        </p:spPr>
      </p:pic>
    </p:spTree>
    <p:extLst>
      <p:ext uri="{BB962C8B-B14F-4D97-AF65-F5344CB8AC3E}">
        <p14:creationId xmlns:p14="http://schemas.microsoft.com/office/powerpoint/2010/main" val="14734492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6F15528-21DE-4FAA-801E-634DDDAF4B2B}" type="slidenum">
              <a:rPr lang="en-US" smtClean="0"/>
              <a:pPr/>
              <a:t>23</a:t>
            </a:fld>
            <a:endParaRPr lang="en-US"/>
          </a:p>
        </p:txBody>
      </p:sp>
      <p:cxnSp>
        <p:nvCxnSpPr>
          <p:cNvPr id="7" name="Straight Connector 6"/>
          <p:cNvCxnSpPr/>
          <p:nvPr/>
        </p:nvCxnSpPr>
        <p:spPr>
          <a:xfrm>
            <a:off x="609600" y="838200"/>
            <a:ext cx="77724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a:off x="609600" y="6012827"/>
            <a:ext cx="7772400" cy="0"/>
          </a:xfrm>
          <a:prstGeom prst="line">
            <a:avLst/>
          </a:prstGeom>
          <a:ln w="28575"/>
        </p:spPr>
        <p:style>
          <a:lnRef idx="1">
            <a:schemeClr val="dk1"/>
          </a:lnRef>
          <a:fillRef idx="0">
            <a:schemeClr val="dk1"/>
          </a:fillRef>
          <a:effectRef idx="0">
            <a:schemeClr val="dk1"/>
          </a:effectRef>
          <a:fontRef idx="minor">
            <a:schemeClr val="tx1"/>
          </a:fontRef>
        </p:style>
      </p:cxnSp>
      <p:sp>
        <p:nvSpPr>
          <p:cNvPr id="9" name="Rectangle 8"/>
          <p:cNvSpPr/>
          <p:nvPr/>
        </p:nvSpPr>
        <p:spPr>
          <a:xfrm>
            <a:off x="598117" y="190732"/>
            <a:ext cx="5864298" cy="646331"/>
          </a:xfrm>
          <a:prstGeom prst="rect">
            <a:avLst/>
          </a:prstGeom>
        </p:spPr>
        <p:txBody>
          <a:bodyPr wrap="none">
            <a:spAutoFit/>
          </a:bodyPr>
          <a:lstStyle/>
          <a:p>
            <a:r>
              <a:rPr lang="en-GB" sz="3600" dirty="0" smtClean="0">
                <a:latin typeface="Cambria" panose="02040503050406030204" pitchFamily="18" charset="0"/>
              </a:rPr>
              <a:t>Neighbourhood Plan Update </a:t>
            </a:r>
            <a:endParaRPr lang="en-GB" sz="3600" dirty="0">
              <a:latin typeface="Cambria" panose="02040503050406030204" pitchFamily="18" charset="0"/>
            </a:endParaRPr>
          </a:p>
        </p:txBody>
      </p:sp>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9513"/>
          <a:stretch/>
        </p:blipFill>
        <p:spPr bwMode="auto">
          <a:xfrm>
            <a:off x="609600" y="1057475"/>
            <a:ext cx="7751333" cy="304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45459" y="992944"/>
            <a:ext cx="1358000" cy="369332"/>
          </a:xfrm>
          <a:prstGeom prst="rect">
            <a:avLst/>
          </a:prstGeom>
        </p:spPr>
        <p:txBody>
          <a:bodyPr wrap="none">
            <a:spAutoFit/>
          </a:bodyPr>
          <a:lstStyle/>
          <a:p>
            <a:r>
              <a:rPr lang="en-GB" b="1" dirty="0" smtClean="0">
                <a:latin typeface="Cambria" panose="02040503050406030204" pitchFamily="18" charset="0"/>
              </a:rPr>
              <a:t>What now?</a:t>
            </a:r>
            <a:endParaRPr lang="en-GB" b="1" dirty="0">
              <a:latin typeface="Cambria" panose="02040503050406030204" pitchFamily="18" charset="0"/>
            </a:endParaRPr>
          </a:p>
        </p:txBody>
      </p:sp>
      <p:sp>
        <p:nvSpPr>
          <p:cNvPr id="2" name="Rectangle 1"/>
          <p:cNvSpPr/>
          <p:nvPr/>
        </p:nvSpPr>
        <p:spPr>
          <a:xfrm>
            <a:off x="603828" y="1490515"/>
            <a:ext cx="7748140" cy="2800767"/>
          </a:xfrm>
          <a:prstGeom prst="rect">
            <a:avLst/>
          </a:prstGeom>
        </p:spPr>
        <p:txBody>
          <a:bodyPr wrap="square">
            <a:spAutoFit/>
          </a:bodyPr>
          <a:lstStyle/>
          <a:p>
            <a:pPr marL="357188" lvl="2" indent="-285750" algn="just">
              <a:buFont typeface="Wingdings" panose="05000000000000000000" pitchFamily="2" charset="2"/>
              <a:buChar char="Ø"/>
            </a:pPr>
            <a:r>
              <a:rPr lang="en-GB" sz="1600" dirty="0" smtClean="0">
                <a:latin typeface="Cambria" panose="02040503050406030204" pitchFamily="18" charset="0"/>
              </a:rPr>
              <a:t>Publication of Plan to Forum Membership</a:t>
            </a:r>
          </a:p>
          <a:p>
            <a:pPr marL="71438" lvl="2" algn="just"/>
            <a:endParaRPr lang="en-GB" sz="1600" dirty="0">
              <a:latin typeface="Cambria" panose="02040503050406030204" pitchFamily="18" charset="0"/>
            </a:endParaRPr>
          </a:p>
          <a:p>
            <a:pPr marL="357188" lvl="2" algn="just"/>
            <a:r>
              <a:rPr lang="en-GB" sz="1600" dirty="0" smtClean="0">
                <a:latin typeface="Cambria" panose="02040503050406030204" pitchFamily="18" charset="0"/>
              </a:rPr>
              <a:t>Draft 7.1 will shortly be available on the Forum’s website – </a:t>
            </a:r>
            <a:r>
              <a:rPr lang="en-GB" sz="1600" dirty="0" smtClean="0">
                <a:latin typeface="Cambria" panose="02040503050406030204" pitchFamily="18" charset="0"/>
                <a:hlinkClick r:id="rId4"/>
              </a:rPr>
              <a:t>www.mayfairforum.org</a:t>
            </a:r>
            <a:endParaRPr lang="en-GB" sz="1600" dirty="0" smtClean="0">
              <a:latin typeface="Cambria" panose="02040503050406030204" pitchFamily="18" charset="0"/>
            </a:endParaRPr>
          </a:p>
          <a:p>
            <a:pPr marL="71438" lvl="2" algn="just"/>
            <a:endParaRPr lang="en-GB" sz="1600" dirty="0" smtClean="0">
              <a:latin typeface="Cambria" panose="02040503050406030204" pitchFamily="18" charset="0"/>
            </a:endParaRPr>
          </a:p>
          <a:p>
            <a:pPr marL="357188" lvl="2" indent="-285750" algn="just">
              <a:buFont typeface="Wingdings" panose="05000000000000000000" pitchFamily="2" charset="2"/>
              <a:buChar char="Ø"/>
            </a:pPr>
            <a:r>
              <a:rPr lang="en-GB" sz="1600" dirty="0" smtClean="0">
                <a:latin typeface="Cambria" panose="02040503050406030204" pitchFamily="18" charset="0"/>
              </a:rPr>
              <a:t>When reading, be aware that the wording in bold is the planning policy itself. Other text is ‘supporting text’, and is background. This is explained further in the document. </a:t>
            </a:r>
          </a:p>
          <a:p>
            <a:pPr marL="71438" lvl="2" algn="just"/>
            <a:endParaRPr lang="en-GB" sz="1600" dirty="0" smtClean="0">
              <a:latin typeface="Cambria" panose="02040503050406030204" pitchFamily="18" charset="0"/>
            </a:endParaRPr>
          </a:p>
          <a:p>
            <a:pPr marL="357188" lvl="2" indent="-285750" algn="just">
              <a:buFont typeface="Wingdings" panose="05000000000000000000" pitchFamily="2" charset="2"/>
              <a:buChar char="Ø"/>
            </a:pPr>
            <a:r>
              <a:rPr lang="en-GB" sz="1600" dirty="0" smtClean="0">
                <a:latin typeface="Cambria" panose="02040503050406030204" pitchFamily="18" charset="0"/>
              </a:rPr>
              <a:t>Exec summary will be prepared when all text settled – included in consultation draft. </a:t>
            </a:r>
          </a:p>
          <a:p>
            <a:pPr marL="357188" lvl="2" indent="-285750" algn="just">
              <a:buFont typeface="Wingdings" panose="05000000000000000000" pitchFamily="2" charset="2"/>
              <a:buChar char="Ø"/>
            </a:pPr>
            <a:endParaRPr lang="en-GB" sz="1600" dirty="0" smtClean="0">
              <a:latin typeface="Cambria" panose="02040503050406030204" pitchFamily="18" charset="0"/>
            </a:endParaRPr>
          </a:p>
        </p:txBody>
      </p:sp>
      <p:pic>
        <p:nvPicPr>
          <p:cNvPr id="1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52508" y="6128534"/>
            <a:ext cx="1599460" cy="674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0775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6F15528-21DE-4FAA-801E-634DDDAF4B2B}" type="slidenum">
              <a:rPr lang="en-US" smtClean="0"/>
              <a:pPr/>
              <a:t>24</a:t>
            </a:fld>
            <a:endParaRPr lang="en-US"/>
          </a:p>
        </p:txBody>
      </p:sp>
      <p:cxnSp>
        <p:nvCxnSpPr>
          <p:cNvPr id="7" name="Straight Connector 6"/>
          <p:cNvCxnSpPr/>
          <p:nvPr/>
        </p:nvCxnSpPr>
        <p:spPr>
          <a:xfrm>
            <a:off x="609600" y="838200"/>
            <a:ext cx="77724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a:off x="609600" y="6012827"/>
            <a:ext cx="7772400" cy="0"/>
          </a:xfrm>
          <a:prstGeom prst="line">
            <a:avLst/>
          </a:prstGeom>
          <a:ln w="28575"/>
        </p:spPr>
        <p:style>
          <a:lnRef idx="1">
            <a:schemeClr val="dk1"/>
          </a:lnRef>
          <a:fillRef idx="0">
            <a:schemeClr val="dk1"/>
          </a:fillRef>
          <a:effectRef idx="0">
            <a:schemeClr val="dk1"/>
          </a:effectRef>
          <a:fontRef idx="minor">
            <a:schemeClr val="tx1"/>
          </a:fontRef>
        </p:style>
      </p:cxnSp>
      <p:sp>
        <p:nvSpPr>
          <p:cNvPr id="9" name="Rectangle 8"/>
          <p:cNvSpPr/>
          <p:nvPr/>
        </p:nvSpPr>
        <p:spPr>
          <a:xfrm>
            <a:off x="534908" y="198693"/>
            <a:ext cx="3142655" cy="646331"/>
          </a:xfrm>
          <a:prstGeom prst="rect">
            <a:avLst/>
          </a:prstGeom>
        </p:spPr>
        <p:txBody>
          <a:bodyPr wrap="none">
            <a:spAutoFit/>
          </a:bodyPr>
          <a:lstStyle/>
          <a:p>
            <a:r>
              <a:rPr lang="en-GB" sz="3600" dirty="0" smtClean="0">
                <a:latin typeface="Cambria" panose="02040503050406030204" pitchFamily="18" charset="0"/>
              </a:rPr>
              <a:t>Steering Group</a:t>
            </a:r>
            <a:endParaRPr lang="en-GB" sz="3600" dirty="0">
              <a:latin typeface="Cambria" panose="02040503050406030204" pitchFamily="18" charset="0"/>
            </a:endParaRPr>
          </a:p>
        </p:txBody>
      </p:sp>
      <p:pic>
        <p:nvPicPr>
          <p:cNvPr id="1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30140" y="6039775"/>
            <a:ext cx="1760252" cy="742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29092" y="1295400"/>
            <a:ext cx="5771707" cy="646331"/>
          </a:xfrm>
          <a:prstGeom prst="rect">
            <a:avLst/>
          </a:prstGeom>
          <a:noFill/>
        </p:spPr>
        <p:txBody>
          <a:bodyPr wrap="square" rtlCol="0">
            <a:spAutoFit/>
          </a:bodyPr>
          <a:lstStyle/>
          <a:p>
            <a:endParaRPr lang="en-GB" dirty="0" smtClean="0">
              <a:latin typeface="Cambria" panose="02040503050406030204" pitchFamily="18" charset="0"/>
            </a:endParaRPr>
          </a:p>
          <a:p>
            <a:endParaRPr lang="en-GB" dirty="0" smtClean="0">
              <a:latin typeface="Cambria" panose="02040503050406030204" pitchFamily="18" charset="0"/>
            </a:endParaRPr>
          </a:p>
        </p:txBody>
      </p:sp>
      <p:sp>
        <p:nvSpPr>
          <p:cNvPr id="10" name="Rectangle 9"/>
          <p:cNvSpPr/>
          <p:nvPr/>
        </p:nvSpPr>
        <p:spPr>
          <a:xfrm>
            <a:off x="2924472" y="2786005"/>
            <a:ext cx="3281668" cy="646331"/>
          </a:xfrm>
          <a:prstGeom prst="rect">
            <a:avLst/>
          </a:prstGeom>
        </p:spPr>
        <p:txBody>
          <a:bodyPr wrap="none">
            <a:spAutoFit/>
          </a:bodyPr>
          <a:lstStyle/>
          <a:p>
            <a:r>
              <a:rPr lang="en-GB" sz="3600" dirty="0" smtClean="0">
                <a:latin typeface="Cambria" panose="02040503050406030204" pitchFamily="18" charset="0"/>
              </a:rPr>
              <a:t>Change of Chair</a:t>
            </a:r>
            <a:endParaRPr lang="en-GB" sz="3600" dirty="0">
              <a:latin typeface="Cambria" panose="02040503050406030204" pitchFamily="18" charset="0"/>
            </a:endParaRPr>
          </a:p>
        </p:txBody>
      </p:sp>
    </p:spTree>
    <p:extLst>
      <p:ext uri="{BB962C8B-B14F-4D97-AF65-F5344CB8AC3E}">
        <p14:creationId xmlns:p14="http://schemas.microsoft.com/office/powerpoint/2010/main" val="3107244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6F15528-21DE-4FAA-801E-634DDDAF4B2B}" type="slidenum">
              <a:rPr lang="en-US" smtClean="0"/>
              <a:pPr/>
              <a:t>25</a:t>
            </a:fld>
            <a:endParaRPr lang="en-US"/>
          </a:p>
        </p:txBody>
      </p:sp>
      <p:cxnSp>
        <p:nvCxnSpPr>
          <p:cNvPr id="7" name="Straight Connector 6"/>
          <p:cNvCxnSpPr/>
          <p:nvPr/>
        </p:nvCxnSpPr>
        <p:spPr>
          <a:xfrm>
            <a:off x="609600" y="838200"/>
            <a:ext cx="77724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a:off x="609600" y="6012827"/>
            <a:ext cx="7772400" cy="0"/>
          </a:xfrm>
          <a:prstGeom prst="line">
            <a:avLst/>
          </a:prstGeom>
          <a:ln w="28575"/>
        </p:spPr>
        <p:style>
          <a:lnRef idx="1">
            <a:schemeClr val="dk1"/>
          </a:lnRef>
          <a:fillRef idx="0">
            <a:schemeClr val="dk1"/>
          </a:fillRef>
          <a:effectRef idx="0">
            <a:schemeClr val="dk1"/>
          </a:effectRef>
          <a:fontRef idx="minor">
            <a:schemeClr val="tx1"/>
          </a:fontRef>
        </p:style>
      </p:cxnSp>
      <p:sp>
        <p:nvSpPr>
          <p:cNvPr id="9" name="Rectangle 8"/>
          <p:cNvSpPr/>
          <p:nvPr/>
        </p:nvSpPr>
        <p:spPr>
          <a:xfrm>
            <a:off x="534908" y="198693"/>
            <a:ext cx="5207323" cy="646331"/>
          </a:xfrm>
          <a:prstGeom prst="rect">
            <a:avLst/>
          </a:prstGeom>
        </p:spPr>
        <p:txBody>
          <a:bodyPr wrap="none">
            <a:spAutoFit/>
          </a:bodyPr>
          <a:lstStyle/>
          <a:p>
            <a:r>
              <a:rPr lang="en-GB" sz="3600" dirty="0" smtClean="0">
                <a:latin typeface="Cambria" panose="02040503050406030204" pitchFamily="18" charset="0"/>
              </a:rPr>
              <a:t>Election of New Directors</a:t>
            </a:r>
            <a:endParaRPr lang="en-GB" sz="3600" dirty="0">
              <a:latin typeface="Cambria" panose="02040503050406030204" pitchFamily="18" charset="0"/>
            </a:endParaRPr>
          </a:p>
        </p:txBody>
      </p:sp>
      <p:pic>
        <p:nvPicPr>
          <p:cNvPr id="1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30140" y="6039775"/>
            <a:ext cx="1760252" cy="742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29092" y="1295400"/>
            <a:ext cx="5771707" cy="3693319"/>
          </a:xfrm>
          <a:prstGeom prst="rect">
            <a:avLst/>
          </a:prstGeom>
          <a:noFill/>
        </p:spPr>
        <p:txBody>
          <a:bodyPr wrap="square" rtlCol="0">
            <a:spAutoFit/>
          </a:bodyPr>
          <a:lstStyle/>
          <a:p>
            <a:r>
              <a:rPr lang="en-GB" sz="2400" dirty="0" smtClean="0">
                <a:latin typeface="Cambria" panose="02040503050406030204" pitchFamily="18" charset="0"/>
              </a:rPr>
              <a:t>Resident Director:</a:t>
            </a:r>
          </a:p>
          <a:p>
            <a:endParaRPr lang="en-GB" dirty="0" smtClean="0">
              <a:latin typeface="Cambria" panose="02040503050406030204" pitchFamily="18" charset="0"/>
            </a:endParaRPr>
          </a:p>
          <a:p>
            <a:r>
              <a:rPr lang="en-GB" dirty="0" smtClean="0">
                <a:latin typeface="Cambria" panose="02040503050406030204" pitchFamily="18" charset="0"/>
              </a:rPr>
              <a:t>George Hammer</a:t>
            </a:r>
          </a:p>
          <a:p>
            <a:r>
              <a:rPr lang="en-GB" dirty="0" smtClean="0">
                <a:latin typeface="Cambria" panose="02040503050406030204" pitchFamily="18" charset="0"/>
              </a:rPr>
              <a:t>Diana Dennis</a:t>
            </a:r>
          </a:p>
          <a:p>
            <a:endParaRPr lang="en-GB" sz="2400" dirty="0" smtClean="0">
              <a:latin typeface="Cambria" panose="02040503050406030204" pitchFamily="18" charset="0"/>
            </a:endParaRPr>
          </a:p>
          <a:p>
            <a:r>
              <a:rPr lang="en-GB" sz="2400" dirty="0" smtClean="0">
                <a:latin typeface="Cambria" panose="02040503050406030204" pitchFamily="18" charset="0"/>
              </a:rPr>
              <a:t>Business Director:</a:t>
            </a:r>
            <a:endParaRPr lang="en-GB" sz="2400" dirty="0">
              <a:latin typeface="Cambria" panose="02040503050406030204" pitchFamily="18" charset="0"/>
            </a:endParaRPr>
          </a:p>
          <a:p>
            <a:endParaRPr lang="en-GB" dirty="0" smtClean="0">
              <a:latin typeface="Cambria" panose="02040503050406030204" pitchFamily="18" charset="0"/>
            </a:endParaRPr>
          </a:p>
          <a:p>
            <a:r>
              <a:rPr lang="en-GB" dirty="0" smtClean="0">
                <a:latin typeface="Cambria" panose="02040503050406030204" pitchFamily="18" charset="0"/>
              </a:rPr>
              <a:t>Debbie </a:t>
            </a:r>
            <a:r>
              <a:rPr lang="en-GB" dirty="0" err="1" smtClean="0">
                <a:latin typeface="Cambria" panose="02040503050406030204" pitchFamily="18" charset="0"/>
              </a:rPr>
              <a:t>Flevotomou</a:t>
            </a:r>
            <a:endParaRPr lang="en-GB" dirty="0" smtClean="0">
              <a:latin typeface="Cambria" panose="02040503050406030204" pitchFamily="18" charset="0"/>
            </a:endParaRPr>
          </a:p>
          <a:p>
            <a:r>
              <a:rPr lang="en-GB" dirty="0" smtClean="0">
                <a:latin typeface="Cambria" panose="02040503050406030204" pitchFamily="18" charset="0"/>
              </a:rPr>
              <a:t>Jace Tyrell </a:t>
            </a:r>
          </a:p>
          <a:p>
            <a:r>
              <a:rPr lang="en-GB" dirty="0" smtClean="0">
                <a:latin typeface="Cambria" panose="02040503050406030204" pitchFamily="18" charset="0"/>
              </a:rPr>
              <a:t>Lucy Whitcutt</a:t>
            </a:r>
          </a:p>
          <a:p>
            <a:endParaRPr lang="en-GB" dirty="0" smtClean="0">
              <a:latin typeface="Cambria" panose="02040503050406030204" pitchFamily="18" charset="0"/>
            </a:endParaRPr>
          </a:p>
          <a:p>
            <a:endParaRPr lang="en-GB" dirty="0" smtClean="0">
              <a:latin typeface="Cambria" panose="02040503050406030204" pitchFamily="18" charset="0"/>
            </a:endParaRPr>
          </a:p>
        </p:txBody>
      </p:sp>
      <p:pic>
        <p:nvPicPr>
          <p:cNvPr id="2050" name="Picture 2" descr="G:\London Estate Filing\Mayfair\()Mayfair Neighbourhood Forum\Images\GBI_26_Grosvenor_Square_N32.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57786" y="1909846"/>
            <a:ext cx="4483994" cy="3203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22803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6F15528-21DE-4FAA-801E-634DDDAF4B2B}" type="slidenum">
              <a:rPr lang="en-US" smtClean="0"/>
              <a:pPr/>
              <a:t>26</a:t>
            </a:fld>
            <a:endParaRPr lang="en-US"/>
          </a:p>
        </p:txBody>
      </p:sp>
      <p:cxnSp>
        <p:nvCxnSpPr>
          <p:cNvPr id="7" name="Straight Connector 6"/>
          <p:cNvCxnSpPr/>
          <p:nvPr/>
        </p:nvCxnSpPr>
        <p:spPr>
          <a:xfrm>
            <a:off x="609600" y="838200"/>
            <a:ext cx="77724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a:off x="609600" y="6012827"/>
            <a:ext cx="7772400" cy="0"/>
          </a:xfrm>
          <a:prstGeom prst="line">
            <a:avLst/>
          </a:prstGeom>
          <a:ln w="28575"/>
        </p:spPr>
        <p:style>
          <a:lnRef idx="1">
            <a:schemeClr val="dk1"/>
          </a:lnRef>
          <a:fillRef idx="0">
            <a:schemeClr val="dk1"/>
          </a:fillRef>
          <a:effectRef idx="0">
            <a:schemeClr val="dk1"/>
          </a:effectRef>
          <a:fontRef idx="minor">
            <a:schemeClr val="tx1"/>
          </a:fontRef>
        </p:style>
      </p:cxnSp>
      <p:sp>
        <p:nvSpPr>
          <p:cNvPr id="9" name="Rectangle 8"/>
          <p:cNvSpPr/>
          <p:nvPr/>
        </p:nvSpPr>
        <p:spPr>
          <a:xfrm>
            <a:off x="534908" y="198693"/>
            <a:ext cx="4421852" cy="646331"/>
          </a:xfrm>
          <a:prstGeom prst="rect">
            <a:avLst/>
          </a:prstGeom>
        </p:spPr>
        <p:txBody>
          <a:bodyPr wrap="none">
            <a:spAutoFit/>
          </a:bodyPr>
          <a:lstStyle/>
          <a:p>
            <a:r>
              <a:rPr lang="en-GB" sz="3600" dirty="0" smtClean="0">
                <a:latin typeface="Cambria" panose="02040503050406030204" pitchFamily="18" charset="0"/>
              </a:rPr>
              <a:t>Community Directors</a:t>
            </a:r>
            <a:endParaRPr lang="en-GB" sz="3600" dirty="0">
              <a:latin typeface="Cambria" panose="02040503050406030204" pitchFamily="18" charset="0"/>
            </a:endParaRPr>
          </a:p>
        </p:txBody>
      </p:sp>
      <p:pic>
        <p:nvPicPr>
          <p:cNvPr id="1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30140" y="6039775"/>
            <a:ext cx="1760252" cy="742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29092" y="1295400"/>
            <a:ext cx="7752908" cy="4247317"/>
          </a:xfrm>
          <a:prstGeom prst="rect">
            <a:avLst/>
          </a:prstGeom>
          <a:noFill/>
        </p:spPr>
        <p:txBody>
          <a:bodyPr wrap="square" rtlCol="0">
            <a:spAutoFit/>
          </a:bodyPr>
          <a:lstStyle/>
          <a:p>
            <a:r>
              <a:rPr lang="en-GB" dirty="0">
                <a:latin typeface="Cambria" panose="02040503050406030204" pitchFamily="18" charset="0"/>
              </a:rPr>
              <a:t>There are two additional vacancies for Community Directors. </a:t>
            </a:r>
            <a:endParaRPr lang="en-GB" dirty="0" smtClean="0">
              <a:latin typeface="Cambria" panose="02040503050406030204" pitchFamily="18" charset="0"/>
            </a:endParaRPr>
          </a:p>
          <a:p>
            <a:endParaRPr lang="en-GB" dirty="0">
              <a:latin typeface="Cambria" panose="02040503050406030204" pitchFamily="18" charset="0"/>
            </a:endParaRPr>
          </a:p>
          <a:p>
            <a:r>
              <a:rPr lang="en-GB" dirty="0" smtClean="0">
                <a:latin typeface="Cambria" panose="02040503050406030204" pitchFamily="18" charset="0"/>
              </a:rPr>
              <a:t>The </a:t>
            </a:r>
            <a:r>
              <a:rPr lang="en-GB" dirty="0">
                <a:latin typeface="Cambria" panose="02040503050406030204" pitchFamily="18" charset="0"/>
              </a:rPr>
              <a:t>Steering Group would like to invite expressions of interest for consideration, which can be made at any time. Community directors are appointed by invitation of the Steering Group and will be considered by the new Steering Group after the AGM. </a:t>
            </a:r>
            <a:endParaRPr lang="en-GB" dirty="0" smtClean="0">
              <a:latin typeface="Cambria" panose="02040503050406030204" pitchFamily="18" charset="0"/>
            </a:endParaRPr>
          </a:p>
          <a:p>
            <a:endParaRPr lang="en-GB" dirty="0">
              <a:latin typeface="Cambria" panose="02040503050406030204" pitchFamily="18" charset="0"/>
            </a:endParaRPr>
          </a:p>
          <a:p>
            <a:r>
              <a:rPr lang="en-GB" dirty="0" smtClean="0">
                <a:latin typeface="Cambria" panose="02040503050406030204" pitchFamily="18" charset="0"/>
              </a:rPr>
              <a:t>In </a:t>
            </a:r>
            <a:r>
              <a:rPr lang="en-GB" dirty="0">
                <a:latin typeface="Cambria" panose="02040503050406030204" pitchFamily="18" charset="0"/>
              </a:rPr>
              <a:t>order to be eligible, a Community Group Director must be a</a:t>
            </a:r>
            <a:r>
              <a:rPr lang="en-GB" dirty="0" smtClean="0">
                <a:latin typeface="Cambria" panose="02040503050406030204" pitchFamily="18" charset="0"/>
              </a:rPr>
              <a:t>:</a:t>
            </a:r>
          </a:p>
          <a:p>
            <a:endParaRPr lang="en-GB" dirty="0">
              <a:latin typeface="Cambria" panose="02040503050406030204" pitchFamily="18" charset="0"/>
            </a:endParaRPr>
          </a:p>
          <a:p>
            <a:r>
              <a:rPr lang="en-GB" dirty="0">
                <a:latin typeface="Cambria" panose="02040503050406030204" pitchFamily="18" charset="0"/>
              </a:rPr>
              <a:t>"</a:t>
            </a:r>
            <a:r>
              <a:rPr lang="en-GB" i="1" dirty="0">
                <a:latin typeface="Cambria" panose="02040503050406030204" pitchFamily="18" charset="0"/>
              </a:rPr>
              <a:t>Representative of any organisation (whether incorporated or not) which primarily operates for the benefit of the Mayfair Area community as a whole, including operations such as (inter alia) places of worship, libraries, health facilities, public buildings, open space facilities, education facilities together with not-for-profit representative groups which exist to promote or monitor community assets or </a:t>
            </a:r>
            <a:r>
              <a:rPr lang="en-GB" i="1" dirty="0" smtClean="0">
                <a:latin typeface="Cambria" panose="02040503050406030204" pitchFamily="18" charset="0"/>
              </a:rPr>
              <a:t>functions</a:t>
            </a:r>
            <a:r>
              <a:rPr lang="en-GB" dirty="0" smtClean="0">
                <a:latin typeface="Cambria" panose="02040503050406030204" pitchFamily="18" charset="0"/>
              </a:rPr>
              <a:t>” </a:t>
            </a:r>
            <a:r>
              <a:rPr lang="en-GB" dirty="0">
                <a:latin typeface="Cambria" panose="02040503050406030204" pitchFamily="18" charset="0"/>
              </a:rPr>
              <a:t>(Article 16.1).</a:t>
            </a:r>
            <a:endParaRPr lang="en-GB" dirty="0" smtClean="0">
              <a:latin typeface="Cambria" panose="02040503050406030204" pitchFamily="18" charset="0"/>
            </a:endParaRPr>
          </a:p>
        </p:txBody>
      </p:sp>
    </p:spTree>
    <p:extLst>
      <p:ext uri="{BB962C8B-B14F-4D97-AF65-F5344CB8AC3E}">
        <p14:creationId xmlns:p14="http://schemas.microsoft.com/office/powerpoint/2010/main" val="42768177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6F15528-21DE-4FAA-801E-634DDDAF4B2B}" type="slidenum">
              <a:rPr lang="en-US" smtClean="0"/>
              <a:pPr/>
              <a:t>27</a:t>
            </a:fld>
            <a:endParaRPr lang="en-US"/>
          </a:p>
        </p:txBody>
      </p:sp>
      <p:sp>
        <p:nvSpPr>
          <p:cNvPr id="9" name="Rectangle 8"/>
          <p:cNvSpPr/>
          <p:nvPr/>
        </p:nvSpPr>
        <p:spPr>
          <a:xfrm>
            <a:off x="3119936" y="3339075"/>
            <a:ext cx="2904129" cy="707886"/>
          </a:xfrm>
          <a:prstGeom prst="rect">
            <a:avLst/>
          </a:prstGeom>
        </p:spPr>
        <p:txBody>
          <a:bodyPr wrap="none">
            <a:spAutoFit/>
          </a:bodyPr>
          <a:lstStyle/>
          <a:p>
            <a:pPr algn="ctr"/>
            <a:r>
              <a:rPr lang="en-GB" sz="4000" dirty="0" smtClean="0">
                <a:latin typeface="Cambria" panose="02040503050406030204" pitchFamily="18" charset="0"/>
              </a:rPr>
              <a:t>Open Forum</a:t>
            </a:r>
            <a:endParaRPr lang="en-GB" sz="4000" dirty="0">
              <a:latin typeface="Cambria" panose="02040503050406030204" pitchFamily="18" charset="0"/>
            </a:endParaRP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37017" y="1752600"/>
            <a:ext cx="3069967"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Connector 6"/>
          <p:cNvCxnSpPr/>
          <p:nvPr/>
        </p:nvCxnSpPr>
        <p:spPr>
          <a:xfrm>
            <a:off x="609600" y="838200"/>
            <a:ext cx="77724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a:off x="609600" y="6019800"/>
            <a:ext cx="7772400"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137093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6F15528-21DE-4FAA-801E-634DDDAF4B2B}" type="slidenum">
              <a:rPr lang="en-US" smtClean="0"/>
              <a:pPr/>
              <a:t>3</a:t>
            </a:fld>
            <a:endParaRPr lang="en-US"/>
          </a:p>
        </p:txBody>
      </p:sp>
      <p:cxnSp>
        <p:nvCxnSpPr>
          <p:cNvPr id="7" name="Straight Connector 6"/>
          <p:cNvCxnSpPr/>
          <p:nvPr/>
        </p:nvCxnSpPr>
        <p:spPr>
          <a:xfrm>
            <a:off x="609600" y="838200"/>
            <a:ext cx="77724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a:off x="609600" y="6012827"/>
            <a:ext cx="7772400" cy="0"/>
          </a:xfrm>
          <a:prstGeom prst="line">
            <a:avLst/>
          </a:prstGeom>
          <a:ln w="28575"/>
        </p:spPr>
        <p:style>
          <a:lnRef idx="1">
            <a:schemeClr val="dk1"/>
          </a:lnRef>
          <a:fillRef idx="0">
            <a:schemeClr val="dk1"/>
          </a:fillRef>
          <a:effectRef idx="0">
            <a:schemeClr val="dk1"/>
          </a:effectRef>
          <a:fontRef idx="minor">
            <a:schemeClr val="tx1"/>
          </a:fontRef>
        </p:style>
      </p:cxnSp>
      <p:sp>
        <p:nvSpPr>
          <p:cNvPr id="9" name="Rectangle 8"/>
          <p:cNvSpPr/>
          <p:nvPr/>
        </p:nvSpPr>
        <p:spPr>
          <a:xfrm>
            <a:off x="504281" y="191869"/>
            <a:ext cx="3852914" cy="646331"/>
          </a:xfrm>
          <a:prstGeom prst="rect">
            <a:avLst/>
          </a:prstGeom>
        </p:spPr>
        <p:txBody>
          <a:bodyPr wrap="none">
            <a:spAutoFit/>
          </a:bodyPr>
          <a:lstStyle/>
          <a:p>
            <a:r>
              <a:rPr lang="en-GB" sz="3600" smtClean="0">
                <a:latin typeface="Cambria" panose="02040503050406030204" pitchFamily="18" charset="0"/>
              </a:rPr>
              <a:t>Chairman’s </a:t>
            </a:r>
            <a:r>
              <a:rPr lang="en-GB" sz="3600" dirty="0" smtClean="0">
                <a:latin typeface="Cambria" panose="02040503050406030204" pitchFamily="18" charset="0"/>
              </a:rPr>
              <a:t>Report</a:t>
            </a:r>
            <a:endParaRPr lang="en-GB" sz="3600" dirty="0">
              <a:latin typeface="Cambria" panose="02040503050406030204" pitchFamily="18" charset="0"/>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0312" y="4423571"/>
            <a:ext cx="1603958" cy="1198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4430229"/>
            <a:ext cx="1603959" cy="1198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9003" y="4425723"/>
            <a:ext cx="1598197" cy="1193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descr="\\uklonnas1\marketing\GROSVENOR IMAGE LIBRARY\GROSVENOR BRITAIN AND IRELAND\STAFF PHOTOGRAPHS\Will Bax\Will Bax (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41748" y="1619435"/>
            <a:ext cx="1524716" cy="234296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V:\GROSVENOR IMAGE LIBRARY\GROSVENOR BRITAIN AND IRELAND\LONDON ESTATE\MAYFAIR\MAPS and AERIAL VIEWS\20110928 Mayfair Aerials (small)_Taken 29 Sept 2011\1109UI5D2_MG_6117-www.andrew-holt.com.jpg"/>
          <p:cNvPicPr>
            <a:picLocks noChangeAspect="1" noChangeArrowheads="1"/>
          </p:cNvPicPr>
          <p:nvPr/>
        </p:nvPicPr>
        <p:blipFill>
          <a:blip r:embed="rId6" cstate="print"/>
          <a:srcRect/>
          <a:stretch>
            <a:fillRect/>
          </a:stretch>
        </p:blipFill>
        <p:spPr bwMode="auto">
          <a:xfrm flipH="1">
            <a:off x="576263" y="1431821"/>
            <a:ext cx="1603958" cy="1202969"/>
          </a:xfrm>
          <a:prstGeom prst="rect">
            <a:avLst/>
          </a:prstGeom>
          <a:noFill/>
          <a:ln>
            <a:noFill/>
          </a:ln>
        </p:spPr>
      </p:pic>
      <p:pic>
        <p:nvPicPr>
          <p:cNvPr id="18" name="Picture 4"/>
          <p:cNvPicPr>
            <a:picLocks noChangeAspect="1" noChangeArrowheads="1"/>
          </p:cNvPicPr>
          <p:nvPr/>
        </p:nvPicPr>
        <p:blipFill>
          <a:blip r:embed="rId7" cstate="print"/>
          <a:srcRect l="11922"/>
          <a:stretch>
            <a:fillRect/>
          </a:stretch>
        </p:blipFill>
        <p:spPr bwMode="auto">
          <a:xfrm flipH="1">
            <a:off x="568288" y="2956966"/>
            <a:ext cx="1580892" cy="1202966"/>
          </a:xfrm>
          <a:prstGeom prst="rect">
            <a:avLst/>
          </a:prstGeom>
          <a:noFill/>
          <a:ln w="9525">
            <a:noFill/>
            <a:miter lim="800000"/>
            <a:headEnd/>
            <a:tailEnd/>
          </a:ln>
        </p:spPr>
      </p:pic>
      <p:pic>
        <p:nvPicPr>
          <p:cNvPr id="19" name="Picture 6" descr="V:\GROSVENOR IMAGE LIBRARY\GROSVENOR BRITAIN AND IRELAND\LONDON ESTATE\MAYFAIR\PARKS and SQUARES\Grosvenor Square\Grosvenor Square high-res\OFF-MAY-Grosvenor Square-07-IB-high-res (8).JPG"/>
          <p:cNvPicPr>
            <a:picLocks noChangeAspect="1" noChangeArrowheads="1"/>
          </p:cNvPicPr>
          <p:nvPr/>
        </p:nvPicPr>
        <p:blipFill>
          <a:blip r:embed="rId8" cstate="print"/>
          <a:srcRect/>
          <a:stretch>
            <a:fillRect/>
          </a:stretch>
        </p:blipFill>
        <p:spPr bwMode="auto">
          <a:xfrm flipH="1">
            <a:off x="560150" y="4434533"/>
            <a:ext cx="1620072" cy="1215055"/>
          </a:xfrm>
          <a:prstGeom prst="rect">
            <a:avLst/>
          </a:prstGeom>
          <a:noFill/>
        </p:spPr>
      </p:pic>
      <p:pic>
        <p:nvPicPr>
          <p:cNvPr id="20" name="Picture 6"/>
          <p:cNvPicPr>
            <a:picLocks noChangeAspect="1"/>
          </p:cNvPicPr>
          <p:nvPr/>
        </p:nvPicPr>
        <p:blipFill>
          <a:blip r:embed="rId9">
            <a:extLst>
              <a:ext uri="{28A0092B-C50C-407E-A947-70E740481C1C}">
                <a14:useLocalDpi xmlns:a14="http://schemas.microsoft.com/office/drawing/2010/main" val="0"/>
              </a:ext>
            </a:extLst>
          </a:blip>
          <a:srcRect l="28125" t="19814" r="28889" b="32593"/>
          <a:stretch>
            <a:fillRect/>
          </a:stretch>
        </p:blipFill>
        <p:spPr bwMode="auto">
          <a:xfrm>
            <a:off x="2686019" y="1481150"/>
            <a:ext cx="3706291" cy="230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30140" y="6039775"/>
            <a:ext cx="1760252" cy="742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47003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6F15528-21DE-4FAA-801E-634DDDAF4B2B}" type="slidenum">
              <a:rPr lang="en-US" smtClean="0"/>
              <a:pPr/>
              <a:t>4</a:t>
            </a:fld>
            <a:endParaRPr lang="en-US"/>
          </a:p>
        </p:txBody>
      </p:sp>
      <p:cxnSp>
        <p:nvCxnSpPr>
          <p:cNvPr id="7" name="Straight Connector 6"/>
          <p:cNvCxnSpPr/>
          <p:nvPr/>
        </p:nvCxnSpPr>
        <p:spPr>
          <a:xfrm>
            <a:off x="609600" y="838200"/>
            <a:ext cx="77724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a:off x="609600" y="6012827"/>
            <a:ext cx="7772400" cy="0"/>
          </a:xfrm>
          <a:prstGeom prst="line">
            <a:avLst/>
          </a:prstGeom>
          <a:ln w="28575"/>
        </p:spPr>
        <p:style>
          <a:lnRef idx="1">
            <a:schemeClr val="dk1"/>
          </a:lnRef>
          <a:fillRef idx="0">
            <a:schemeClr val="dk1"/>
          </a:fillRef>
          <a:effectRef idx="0">
            <a:schemeClr val="dk1"/>
          </a:effectRef>
          <a:fontRef idx="minor">
            <a:schemeClr val="tx1"/>
          </a:fontRef>
        </p:style>
      </p:cxnSp>
      <p:sp>
        <p:nvSpPr>
          <p:cNvPr id="9" name="Rectangle 8"/>
          <p:cNvSpPr/>
          <p:nvPr/>
        </p:nvSpPr>
        <p:spPr>
          <a:xfrm>
            <a:off x="504281" y="191869"/>
            <a:ext cx="3883692" cy="646331"/>
          </a:xfrm>
          <a:prstGeom prst="rect">
            <a:avLst/>
          </a:prstGeom>
        </p:spPr>
        <p:txBody>
          <a:bodyPr wrap="none">
            <a:spAutoFit/>
          </a:bodyPr>
          <a:lstStyle/>
          <a:p>
            <a:r>
              <a:rPr lang="en-GB" sz="3600" dirty="0" smtClean="0">
                <a:latin typeface="Cambria" panose="02040503050406030204" pitchFamily="18" charset="0"/>
              </a:rPr>
              <a:t>Treasurer’s Report</a:t>
            </a:r>
            <a:endParaRPr lang="en-GB" sz="3600" dirty="0">
              <a:latin typeface="Cambria" panose="02040503050406030204" pitchFamily="18" charset="0"/>
            </a:endParaRPr>
          </a:p>
        </p:txBody>
      </p:sp>
      <p:pic>
        <p:nvPicPr>
          <p:cNvPr id="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30140" y="6039775"/>
            <a:ext cx="1760252" cy="742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ontent Placeholder 2"/>
          <p:cNvSpPr txBox="1">
            <a:spLocks/>
          </p:cNvSpPr>
          <p:nvPr/>
        </p:nvSpPr>
        <p:spPr>
          <a:xfrm>
            <a:off x="609600" y="1283732"/>
            <a:ext cx="7951519" cy="4525963"/>
          </a:xfrm>
          <a:prstGeom prst="rect">
            <a:avLst/>
          </a:prstGeom>
        </p:spPr>
        <p:txBody>
          <a:bodyPr vert="horz" lIns="91440" tIns="45720" rIns="91440" bIns="45720" rtlCol="0">
            <a:normAutofit fontScale="55000" lnSpcReduction="20000"/>
          </a:bodyPr>
          <a:lstStyle>
            <a:lvl1pPr marL="0" indent="0" algn="l" defTabSz="914400" rtl="0" eaLnBrk="1" latinLnBrk="0" hangingPunct="1">
              <a:spcBef>
                <a:spcPts val="0"/>
              </a:spcBef>
              <a:buFont typeface="Arial" pitchFamily="34" charset="0"/>
              <a:buNone/>
              <a:defRPr sz="2800" kern="1200">
                <a:solidFill>
                  <a:srgbClr val="3F4444"/>
                </a:solidFill>
                <a:latin typeface="Helvetica 55 Roman"/>
                <a:ea typeface="+mn-ea"/>
                <a:cs typeface="Arial" pitchFamily="34" charset="0"/>
              </a:defRPr>
            </a:lvl1pPr>
            <a:lvl2pPr marL="0" indent="0" algn="l" defTabSz="914400" rtl="0" eaLnBrk="1" latinLnBrk="0" hangingPunct="1">
              <a:spcBef>
                <a:spcPts val="0"/>
              </a:spcBef>
              <a:buFont typeface="Arial" pitchFamily="34" charset="0"/>
              <a:buNone/>
              <a:defRPr sz="2800" kern="1200">
                <a:solidFill>
                  <a:srgbClr val="3F4444"/>
                </a:solidFill>
                <a:latin typeface="Helvetica 55 Roman"/>
                <a:ea typeface="+mn-ea"/>
                <a:cs typeface="Arial" pitchFamily="34" charset="0"/>
              </a:defRPr>
            </a:lvl2pPr>
            <a:lvl3pPr marL="0" indent="0" algn="l" defTabSz="914400" rtl="0" eaLnBrk="1" latinLnBrk="0" hangingPunct="1">
              <a:spcBef>
                <a:spcPts val="0"/>
              </a:spcBef>
              <a:buFont typeface="Arial" pitchFamily="34" charset="0"/>
              <a:buNone/>
              <a:defRPr sz="2800" kern="1200">
                <a:solidFill>
                  <a:srgbClr val="3F4444"/>
                </a:solidFill>
                <a:latin typeface="Helvetica 55 Roman"/>
                <a:ea typeface="+mn-ea"/>
                <a:cs typeface="Arial" pitchFamily="34" charset="0"/>
              </a:defRPr>
            </a:lvl3pPr>
            <a:lvl4pPr marL="0" indent="0" algn="l" defTabSz="914400" rtl="0" eaLnBrk="1" latinLnBrk="0" hangingPunct="1">
              <a:spcBef>
                <a:spcPts val="0"/>
              </a:spcBef>
              <a:buFont typeface="Arial" pitchFamily="34" charset="0"/>
              <a:buNone/>
              <a:defRPr sz="2800" kern="1200">
                <a:solidFill>
                  <a:srgbClr val="3F4444"/>
                </a:solidFill>
                <a:latin typeface="Helvetica 55 Roman"/>
                <a:ea typeface="+mn-ea"/>
                <a:cs typeface="Arial" pitchFamily="34" charset="0"/>
              </a:defRPr>
            </a:lvl4pPr>
            <a:lvl5pPr marL="0" indent="0" algn="l" defTabSz="914400" rtl="0" eaLnBrk="1" latinLnBrk="0" hangingPunct="1">
              <a:spcBef>
                <a:spcPts val="0"/>
              </a:spcBef>
              <a:buFont typeface="Arial" pitchFamily="34" charset="0"/>
              <a:buNone/>
              <a:defRPr sz="2800" kern="1200">
                <a:solidFill>
                  <a:srgbClr val="3F4444"/>
                </a:solidFill>
                <a:latin typeface="Helvetica 55 Roman"/>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GB" sz="2400" b="1" i="0" u="none" strike="noStrike" kern="1200" cap="none" spc="0" normalizeH="0" baseline="0" noProof="0" dirty="0" smtClean="0">
                <a:ln>
                  <a:noFill/>
                </a:ln>
                <a:solidFill>
                  <a:srgbClr val="3F4444"/>
                </a:solidFill>
                <a:effectLst/>
                <a:uLnTx/>
                <a:uFillTx/>
                <a:latin typeface="Cambria" panose="02040503050406030204" pitchFamily="18" charset="0"/>
                <a:ea typeface="+mn-ea"/>
                <a:cs typeface="Arial" pitchFamily="34" charset="0"/>
              </a:rPr>
              <a:t>Costs</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GB" sz="2400" b="0" i="0" u="none" strike="noStrike" kern="1200" cap="none" spc="0" normalizeH="0" baseline="0" noProof="0" dirty="0" smtClean="0">
              <a:ln>
                <a:noFill/>
              </a:ln>
              <a:solidFill>
                <a:srgbClr val="3F4444"/>
              </a:solidFill>
              <a:effectLst/>
              <a:uLnTx/>
              <a:uFillTx/>
              <a:latin typeface="Cambria" panose="02040503050406030204" pitchFamily="18"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GB" sz="2400" b="0" i="0" u="none" strike="noStrike" kern="1200" cap="none" spc="0" normalizeH="0" baseline="0" noProof="0" dirty="0" smtClean="0">
                <a:ln>
                  <a:noFill/>
                </a:ln>
                <a:solidFill>
                  <a:srgbClr val="3F4444"/>
                </a:solidFill>
                <a:effectLst/>
                <a:uLnTx/>
                <a:uFillTx/>
                <a:latin typeface="Cambria" panose="02040503050406030204" pitchFamily="18" charset="0"/>
                <a:ea typeface="+mn-ea"/>
                <a:cs typeface="Arial" pitchFamily="34" charset="0"/>
              </a:rPr>
              <a:t>Bank charges				    	                           25.04</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GB" sz="2400" b="0" i="0" u="none" strike="noStrike" kern="1200" cap="none" spc="0" normalizeH="0" baseline="0" noProof="0" dirty="0" smtClean="0">
                <a:ln>
                  <a:noFill/>
                </a:ln>
                <a:solidFill>
                  <a:srgbClr val="3F4444"/>
                </a:solidFill>
                <a:effectLst/>
                <a:uLnTx/>
                <a:uFillTx/>
                <a:latin typeface="Cambria" panose="02040503050406030204" pitchFamily="18" charset="0"/>
                <a:ea typeface="+mn-ea"/>
                <a:cs typeface="Arial" pitchFamily="34" charset="0"/>
              </a:rPr>
              <a:t>Planning consultancy			             			 11,144.74</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GB" sz="2400" b="0" i="0" u="none" strike="noStrike" kern="1200" cap="none" spc="0" normalizeH="0" baseline="0" noProof="0" dirty="0" smtClean="0">
                <a:ln>
                  <a:noFill/>
                </a:ln>
                <a:solidFill>
                  <a:srgbClr val="3F4444"/>
                </a:solidFill>
                <a:effectLst/>
                <a:uLnTx/>
                <a:uFillTx/>
                <a:latin typeface="Cambria" panose="02040503050406030204" pitchFamily="18" charset="0"/>
                <a:ea typeface="+mn-ea"/>
                <a:cs typeface="Arial" pitchFamily="34" charset="0"/>
              </a:rPr>
              <a:t>Marketing and plan production	                              			   8,927.70</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GB" sz="2400" b="1" i="0" u="none" strike="noStrike" kern="1200" cap="none" spc="0" normalizeH="0" baseline="0" noProof="0" dirty="0" smtClean="0">
              <a:ln>
                <a:noFill/>
              </a:ln>
              <a:solidFill>
                <a:srgbClr val="3F4444"/>
              </a:solidFill>
              <a:effectLst/>
              <a:uLnTx/>
              <a:uFillTx/>
              <a:latin typeface="Cambria" panose="02040503050406030204" pitchFamily="18"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GB" sz="2400" b="1" i="0" u="none" strike="noStrike" kern="1200" cap="none" spc="0" normalizeH="0" baseline="0" noProof="0" dirty="0" smtClean="0">
                <a:ln>
                  <a:noFill/>
                </a:ln>
                <a:solidFill>
                  <a:srgbClr val="3F4444"/>
                </a:solidFill>
                <a:effectLst/>
                <a:uLnTx/>
                <a:uFillTx/>
                <a:latin typeface="Cambria" panose="02040503050406030204" pitchFamily="18" charset="0"/>
                <a:ea typeface="+mn-ea"/>
                <a:cs typeface="Arial" pitchFamily="34" charset="0"/>
              </a:rPr>
              <a:t>Total 					 	                     20,097.48</a:t>
            </a:r>
            <a:r>
              <a:rPr kumimoji="0" lang="en-GB" sz="2800" b="0" i="0" u="none" strike="noStrike" kern="1200" cap="none" spc="0" normalizeH="0" baseline="0" noProof="0" dirty="0" smtClean="0">
                <a:ln>
                  <a:noFill/>
                </a:ln>
                <a:solidFill>
                  <a:srgbClr val="3F4444"/>
                </a:solidFill>
                <a:effectLst/>
                <a:uLnTx/>
                <a:uFillTx/>
                <a:latin typeface="Cambria" panose="02040503050406030204" pitchFamily="18" charset="0"/>
                <a:ea typeface="+mn-ea"/>
                <a:cs typeface="Arial" pitchFamily="34" charset="0"/>
              </a:rPr>
              <a:t>	</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GB" sz="2800" b="0" i="0" u="none" strike="noStrike" kern="1200" cap="none" spc="0" normalizeH="0" baseline="0" noProof="0" dirty="0" smtClean="0">
              <a:ln>
                <a:noFill/>
              </a:ln>
              <a:solidFill>
                <a:srgbClr val="3F4444"/>
              </a:solidFill>
              <a:effectLst/>
              <a:uLnTx/>
              <a:uFillTx/>
              <a:latin typeface="Cambria" panose="02040503050406030204" pitchFamily="18"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GB" sz="2400" b="0" i="0" u="none" strike="noStrike" kern="1200" cap="none" spc="0" normalizeH="0" baseline="0" noProof="0" dirty="0" smtClean="0">
              <a:ln>
                <a:noFill/>
              </a:ln>
              <a:solidFill>
                <a:srgbClr val="3F4444"/>
              </a:solidFill>
              <a:effectLst/>
              <a:uLnTx/>
              <a:uFillTx/>
              <a:latin typeface="Cambria" panose="02040503050406030204" pitchFamily="18"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GB" sz="2400" b="1" i="0" u="none" strike="noStrike" kern="1200" cap="none" spc="0" normalizeH="0" baseline="0" noProof="0" dirty="0" smtClean="0">
                <a:ln>
                  <a:noFill/>
                </a:ln>
                <a:solidFill>
                  <a:srgbClr val="3F4444"/>
                </a:solidFill>
                <a:effectLst/>
                <a:uLnTx/>
                <a:uFillTx/>
                <a:latin typeface="Cambria" panose="02040503050406030204" pitchFamily="18" charset="0"/>
                <a:ea typeface="+mn-ea"/>
                <a:cs typeface="Arial" pitchFamily="34" charset="0"/>
              </a:rPr>
              <a:t>Revenue</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GB" sz="2400" b="0" i="0" u="none" strike="noStrike" kern="1200" cap="none" spc="0" normalizeH="0" baseline="0" noProof="0" dirty="0" smtClean="0">
              <a:ln>
                <a:noFill/>
              </a:ln>
              <a:solidFill>
                <a:srgbClr val="3F4444"/>
              </a:solidFill>
              <a:effectLst/>
              <a:uLnTx/>
              <a:uFillTx/>
              <a:latin typeface="Cambria" panose="02040503050406030204" pitchFamily="18"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GB" sz="2400" b="0" i="0" u="none" strike="noStrike" kern="1200" cap="none" spc="0" normalizeH="0" baseline="0" noProof="0" dirty="0" smtClean="0">
                <a:ln>
                  <a:noFill/>
                </a:ln>
                <a:solidFill>
                  <a:srgbClr val="3F4444"/>
                </a:solidFill>
                <a:effectLst/>
                <a:uLnTx/>
                <a:uFillTx/>
                <a:latin typeface="Cambria" panose="02040503050406030204" pitchFamily="18" charset="0"/>
                <a:ea typeface="+mn-ea"/>
                <a:cs typeface="Arial" pitchFamily="34" charset="0"/>
              </a:rPr>
              <a:t>Groundwork UK grant aid		                            		11,525.00</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GB" sz="2400" b="0" i="0" u="none" strike="noStrike" kern="1200" cap="none" spc="0" normalizeH="0" baseline="0" noProof="0" dirty="0" smtClean="0">
                <a:ln>
                  <a:noFill/>
                </a:ln>
                <a:solidFill>
                  <a:srgbClr val="3F4444"/>
                </a:solidFill>
                <a:effectLst/>
                <a:uLnTx/>
                <a:uFillTx/>
                <a:latin typeface="Cambria" panose="02040503050406030204" pitchFamily="18" charset="0"/>
                <a:ea typeface="+mn-ea"/>
                <a:cs typeface="Arial" pitchFamily="34" charset="0"/>
              </a:rPr>
              <a:t>Knight Frank donation			                 			  5,000.00</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GB" sz="2400" b="0" i="0" u="none" strike="noStrike" kern="1200" cap="none" spc="0" normalizeH="0" baseline="0" noProof="0" dirty="0" smtClean="0">
                <a:ln>
                  <a:noFill/>
                </a:ln>
                <a:solidFill>
                  <a:srgbClr val="3F4444"/>
                </a:solidFill>
                <a:effectLst/>
                <a:uLnTx/>
                <a:uFillTx/>
                <a:latin typeface="Cambria" panose="02040503050406030204" pitchFamily="18" charset="0"/>
                <a:ea typeface="+mn-ea"/>
                <a:cs typeface="Arial" pitchFamily="34" charset="0"/>
              </a:rPr>
              <a:t>Qatari </a:t>
            </a:r>
            <a:r>
              <a:rPr kumimoji="0" lang="en-GB" sz="2400" b="0" i="0" u="none" strike="noStrike" kern="1200" cap="none" spc="0" normalizeH="0" baseline="0" noProof="0" dirty="0" err="1" smtClean="0">
                <a:ln>
                  <a:noFill/>
                </a:ln>
                <a:solidFill>
                  <a:srgbClr val="3F4444"/>
                </a:solidFill>
                <a:effectLst/>
                <a:uLnTx/>
                <a:uFillTx/>
                <a:latin typeface="Cambria" panose="02040503050406030204" pitchFamily="18" charset="0"/>
                <a:ea typeface="+mn-ea"/>
                <a:cs typeface="Arial" pitchFamily="34" charset="0"/>
              </a:rPr>
              <a:t>Diar</a:t>
            </a:r>
            <a:r>
              <a:rPr kumimoji="0" lang="en-GB" sz="2400" b="0" i="0" u="none" strike="noStrike" kern="1200" cap="none" spc="0" normalizeH="0" baseline="0" noProof="0" dirty="0" smtClean="0">
                <a:ln>
                  <a:noFill/>
                </a:ln>
                <a:solidFill>
                  <a:srgbClr val="3F4444"/>
                </a:solidFill>
                <a:effectLst/>
                <a:uLnTx/>
                <a:uFillTx/>
                <a:latin typeface="Cambria" panose="02040503050406030204" pitchFamily="18" charset="0"/>
                <a:ea typeface="+mn-ea"/>
                <a:cs typeface="Arial" pitchFamily="34" charset="0"/>
              </a:rPr>
              <a:t> donation			                 			  5,000.00	</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GB" sz="2400" b="0" i="0" u="none" strike="noStrike" kern="1200" cap="none" spc="0" normalizeH="0" baseline="0" noProof="0" dirty="0" err="1" smtClean="0">
                <a:ln>
                  <a:noFill/>
                </a:ln>
                <a:solidFill>
                  <a:srgbClr val="3F4444"/>
                </a:solidFill>
                <a:effectLst/>
                <a:uLnTx/>
                <a:uFillTx/>
                <a:latin typeface="Cambria" panose="02040503050406030204" pitchFamily="18" charset="0"/>
                <a:ea typeface="+mn-ea"/>
                <a:cs typeface="Arial" pitchFamily="34" charset="0"/>
              </a:rPr>
              <a:t>Finchatton</a:t>
            </a:r>
            <a:r>
              <a:rPr kumimoji="0" lang="en-GB" sz="2400" b="0" i="0" u="none" strike="noStrike" kern="1200" cap="none" spc="0" normalizeH="0" baseline="0" noProof="0" dirty="0" smtClean="0">
                <a:ln>
                  <a:noFill/>
                </a:ln>
                <a:solidFill>
                  <a:srgbClr val="3F4444"/>
                </a:solidFill>
                <a:effectLst/>
                <a:uLnTx/>
                <a:uFillTx/>
                <a:latin typeface="Cambria" panose="02040503050406030204" pitchFamily="18" charset="0"/>
                <a:ea typeface="+mn-ea"/>
                <a:cs typeface="Arial" pitchFamily="34" charset="0"/>
              </a:rPr>
              <a:t> donation				   		  5,000.00	</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GB" sz="2400" b="0" i="0" u="none" strike="noStrike" kern="1200" cap="none" spc="0" normalizeH="0" baseline="0" noProof="0" dirty="0" smtClean="0">
                <a:ln>
                  <a:noFill/>
                </a:ln>
                <a:solidFill>
                  <a:srgbClr val="3F4444"/>
                </a:solidFill>
                <a:effectLst/>
                <a:uLnTx/>
                <a:uFillTx/>
                <a:latin typeface="Cambria" panose="02040503050406030204" pitchFamily="18" charset="0"/>
                <a:ea typeface="+mn-ea"/>
                <a:cs typeface="Arial" pitchFamily="34" charset="0"/>
              </a:rPr>
              <a:t>Stow Securities donation			                 			  5,000.00	</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GB" sz="2400" b="0" i="0" u="none" strike="noStrike" kern="1200" cap="none" spc="0" normalizeH="0" baseline="0" noProof="0" dirty="0" smtClean="0">
                <a:ln>
                  <a:noFill/>
                </a:ln>
                <a:solidFill>
                  <a:srgbClr val="3F4444"/>
                </a:solidFill>
                <a:effectLst/>
                <a:uLnTx/>
                <a:uFillTx/>
                <a:latin typeface="Cambria" panose="02040503050406030204" pitchFamily="18" charset="0"/>
                <a:ea typeface="+mn-ea"/>
                <a:cs typeface="Arial" pitchFamily="34" charset="0"/>
              </a:rPr>
              <a:t>Savills donation				                 		  5,000.00	</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GB" sz="2400" b="0" i="0" u="none" strike="noStrike" kern="1200" cap="none" spc="0" normalizeH="0" baseline="0" noProof="0" dirty="0" err="1" smtClean="0">
                <a:ln>
                  <a:noFill/>
                </a:ln>
                <a:solidFill>
                  <a:srgbClr val="3F4444"/>
                </a:solidFill>
                <a:effectLst/>
                <a:uLnTx/>
                <a:uFillTx/>
                <a:latin typeface="Cambria" panose="02040503050406030204" pitchFamily="18" charset="0"/>
                <a:ea typeface="+mn-ea"/>
                <a:cs typeface="Arial" pitchFamily="34" charset="0"/>
              </a:rPr>
              <a:t>Maybourne</a:t>
            </a:r>
            <a:r>
              <a:rPr kumimoji="0" lang="en-GB" sz="2400" b="0" i="0" u="none" strike="noStrike" kern="1200" cap="none" spc="0" normalizeH="0" baseline="0" noProof="0" dirty="0" smtClean="0">
                <a:ln>
                  <a:noFill/>
                </a:ln>
                <a:solidFill>
                  <a:srgbClr val="3F4444"/>
                </a:solidFill>
                <a:effectLst/>
                <a:uLnTx/>
                <a:uFillTx/>
                <a:latin typeface="Cambria" panose="02040503050406030204" pitchFamily="18" charset="0"/>
                <a:ea typeface="+mn-ea"/>
                <a:cs typeface="Arial" pitchFamily="34" charset="0"/>
              </a:rPr>
              <a:t> Hotels donation 					  5,000.00</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GB" sz="2400" b="0" i="0" u="none" strike="noStrike" kern="1200" cap="none" spc="0" normalizeH="0" baseline="0" noProof="0" dirty="0" smtClean="0">
                <a:ln>
                  <a:noFill/>
                </a:ln>
                <a:solidFill>
                  <a:srgbClr val="3F4444"/>
                </a:solidFill>
                <a:effectLst/>
                <a:uLnTx/>
                <a:uFillTx/>
                <a:latin typeface="Cambria" panose="02040503050406030204" pitchFamily="18" charset="0"/>
                <a:ea typeface="+mn-ea"/>
                <a:cs typeface="Arial" pitchFamily="34" charset="0"/>
              </a:rPr>
              <a:t>New West End Company donation		                 			  5,000.00	</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GB" sz="2400" b="1" i="0" u="none" strike="noStrike" kern="1200" cap="none" spc="0" normalizeH="0" baseline="0" noProof="0" dirty="0" smtClean="0">
              <a:ln>
                <a:noFill/>
              </a:ln>
              <a:solidFill>
                <a:srgbClr val="3F4444"/>
              </a:solidFill>
              <a:effectLst/>
              <a:uLnTx/>
              <a:uFillTx/>
              <a:latin typeface="Cambria" panose="02040503050406030204" pitchFamily="18"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GB" sz="2400" b="1" i="0" u="none" strike="noStrike" kern="1200" cap="none" spc="0" normalizeH="0" baseline="0" noProof="0" dirty="0" smtClean="0">
                <a:ln>
                  <a:noFill/>
                </a:ln>
                <a:solidFill>
                  <a:srgbClr val="3F4444"/>
                </a:solidFill>
                <a:effectLst/>
                <a:uLnTx/>
                <a:uFillTx/>
                <a:latin typeface="Cambria" panose="02040503050406030204" pitchFamily="18" charset="0"/>
                <a:ea typeface="+mn-ea"/>
                <a:cs typeface="Arial" pitchFamily="34" charset="0"/>
              </a:rPr>
              <a:t>Total receipts</a:t>
            </a:r>
            <a:r>
              <a:rPr kumimoji="0" lang="en-GB" sz="2400" b="0" i="0" u="none" strike="noStrike" kern="1200" cap="none" spc="0" normalizeH="0" baseline="0" noProof="0" dirty="0" smtClean="0">
                <a:ln>
                  <a:noFill/>
                </a:ln>
                <a:solidFill>
                  <a:srgbClr val="3F4444"/>
                </a:solidFill>
                <a:effectLst/>
                <a:uLnTx/>
                <a:uFillTx/>
                <a:latin typeface="Cambria" panose="02040503050406030204" pitchFamily="18" charset="0"/>
                <a:ea typeface="+mn-ea"/>
                <a:cs typeface="Arial" pitchFamily="34" charset="0"/>
              </a:rPr>
              <a:t>					                   </a:t>
            </a:r>
            <a:r>
              <a:rPr kumimoji="0" lang="en-GB" sz="2400" b="1" i="0" u="none" strike="noStrike" kern="1200" cap="none" spc="0" normalizeH="0" baseline="0" noProof="0" dirty="0" smtClean="0">
                <a:ln>
                  <a:noFill/>
                </a:ln>
                <a:solidFill>
                  <a:srgbClr val="3F4444"/>
                </a:solidFill>
                <a:effectLst/>
                <a:uLnTx/>
                <a:uFillTx/>
                <a:latin typeface="Cambria" panose="02040503050406030204" pitchFamily="18" charset="0"/>
                <a:ea typeface="+mn-ea"/>
                <a:cs typeface="Arial" pitchFamily="34" charset="0"/>
              </a:rPr>
              <a:t>46,525.00</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GB" sz="2400" b="1" i="0" u="none" strike="noStrike" kern="1200" cap="none" spc="0" normalizeH="0" baseline="0" noProof="0" dirty="0" smtClean="0">
              <a:ln>
                <a:noFill/>
              </a:ln>
              <a:solidFill>
                <a:srgbClr val="3F4444"/>
              </a:solidFill>
              <a:effectLst/>
              <a:uLnTx/>
              <a:uFillTx/>
              <a:latin typeface="Cambria" panose="02040503050406030204" pitchFamily="18"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GB" sz="2400" b="1" i="0" u="none" strike="noStrike" kern="1200" cap="none" spc="0" normalizeH="0" baseline="0" noProof="0" dirty="0" smtClean="0">
                <a:ln>
                  <a:noFill/>
                </a:ln>
                <a:solidFill>
                  <a:srgbClr val="3F4444"/>
                </a:solidFill>
                <a:effectLst/>
                <a:uLnTx/>
                <a:uFillTx/>
                <a:latin typeface="Cambria" panose="02040503050406030204" pitchFamily="18" charset="0"/>
                <a:ea typeface="+mn-ea"/>
                <a:cs typeface="Arial" pitchFamily="34" charset="0"/>
              </a:rPr>
              <a:t>Net receipts</a:t>
            </a:r>
            <a:r>
              <a:rPr kumimoji="0" lang="en-GB" sz="2400" b="0" i="0" u="none" strike="noStrike" kern="1200" cap="none" spc="0" normalizeH="0" baseline="0" noProof="0" dirty="0" smtClean="0">
                <a:ln>
                  <a:noFill/>
                </a:ln>
                <a:solidFill>
                  <a:srgbClr val="3F4444"/>
                </a:solidFill>
                <a:effectLst/>
                <a:uLnTx/>
                <a:uFillTx/>
                <a:latin typeface="Cambria" panose="02040503050406030204" pitchFamily="18" charset="0"/>
                <a:ea typeface="+mn-ea"/>
                <a:cs typeface="Arial" pitchFamily="34" charset="0"/>
              </a:rPr>
              <a:t>	 				                   </a:t>
            </a:r>
            <a:r>
              <a:rPr kumimoji="0" lang="en-GB" sz="2400" b="1" i="0" u="none" strike="noStrike" kern="1200" cap="none" spc="0" normalizeH="0" baseline="0" noProof="0" dirty="0" smtClean="0">
                <a:ln>
                  <a:noFill/>
                </a:ln>
                <a:solidFill>
                  <a:srgbClr val="3F4444"/>
                </a:solidFill>
                <a:effectLst/>
                <a:uLnTx/>
                <a:uFillTx/>
                <a:latin typeface="Cambria" panose="02040503050406030204" pitchFamily="18" charset="0"/>
                <a:ea typeface="+mn-ea"/>
                <a:cs typeface="Arial" pitchFamily="34" charset="0"/>
              </a:rPr>
              <a:t>26,427.52</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GB" sz="2400" b="1" i="0" u="none" strike="noStrike" kern="1200" cap="none" spc="0" normalizeH="0" baseline="0" noProof="0" dirty="0" smtClean="0">
              <a:ln>
                <a:noFill/>
              </a:ln>
              <a:solidFill>
                <a:srgbClr val="3F4444"/>
              </a:solidFill>
              <a:effectLst/>
              <a:uLnTx/>
              <a:uFillTx/>
              <a:latin typeface="Cambria" panose="02040503050406030204" pitchFamily="18"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GB" sz="2400" b="1" i="0" u="none" strike="noStrike" kern="1200" cap="none" spc="0" normalizeH="0" baseline="0" noProof="0" dirty="0" smtClean="0">
              <a:ln>
                <a:noFill/>
              </a:ln>
              <a:solidFill>
                <a:srgbClr val="3F4444"/>
              </a:solidFill>
              <a:effectLst/>
              <a:uLnTx/>
              <a:uFillTx/>
              <a:latin typeface="Cambria" panose="02040503050406030204" pitchFamily="18"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GB" sz="2400" b="1" i="0" u="none" strike="noStrike" kern="1200" cap="none" spc="0" normalizeH="0" baseline="0" noProof="0" dirty="0" smtClean="0">
                <a:ln>
                  <a:noFill/>
                </a:ln>
                <a:solidFill>
                  <a:srgbClr val="3F4444"/>
                </a:solidFill>
                <a:effectLst/>
                <a:uLnTx/>
                <a:uFillTx/>
                <a:latin typeface="Cambria" panose="02040503050406030204" pitchFamily="18" charset="0"/>
                <a:ea typeface="+mn-ea"/>
                <a:cs typeface="Arial" pitchFamily="34" charset="0"/>
              </a:rPr>
              <a:t>Starting period amount in bank 			   		 8,368.73</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GB" sz="2400" b="1" i="0" u="none" strike="noStrike" kern="1200" cap="none" spc="0" normalizeH="0" baseline="0" noProof="0" dirty="0" smtClean="0">
                <a:ln>
                  <a:noFill/>
                </a:ln>
                <a:solidFill>
                  <a:srgbClr val="3F4444"/>
                </a:solidFill>
                <a:effectLst/>
                <a:uLnTx/>
                <a:uFillTx/>
                <a:latin typeface="Cambria" panose="02040503050406030204" pitchFamily="18" charset="0"/>
                <a:ea typeface="+mn-ea"/>
                <a:cs typeface="Arial" pitchFamily="34" charset="0"/>
              </a:rPr>
              <a:t>Closing amount in bank				                   34,796.25</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GB" sz="2400" b="1" i="0" u="none" strike="noStrike" kern="1200" cap="none" spc="0" normalizeH="0" baseline="0" noProof="0" dirty="0" smtClean="0">
              <a:ln>
                <a:noFill/>
              </a:ln>
              <a:solidFill>
                <a:srgbClr val="3F4444"/>
              </a:solidFill>
              <a:effectLst/>
              <a:uLnTx/>
              <a:uFillTx/>
              <a:latin typeface="Helvetica 55 Roman"/>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GB" sz="2400" b="1" i="0" u="none" strike="noStrike" kern="1200" cap="none" spc="0" normalizeH="0" baseline="0" noProof="0" dirty="0" smtClean="0">
              <a:ln>
                <a:noFill/>
              </a:ln>
              <a:solidFill>
                <a:srgbClr val="3F4444"/>
              </a:solidFill>
              <a:effectLst/>
              <a:uLnTx/>
              <a:uFillTx/>
              <a:latin typeface="Helvetica 55 Roman"/>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GB" sz="2400" b="1" i="0" u="none" strike="noStrike" kern="1200" cap="none" spc="0" normalizeH="0" baseline="0" noProof="0" dirty="0">
              <a:ln>
                <a:noFill/>
              </a:ln>
              <a:solidFill>
                <a:srgbClr val="3F4444"/>
              </a:solidFill>
              <a:effectLst/>
              <a:uLnTx/>
              <a:uFillTx/>
              <a:latin typeface="Helvetica 55 Roman"/>
              <a:ea typeface="+mn-ea"/>
              <a:cs typeface="Arial" pitchFamily="34" charset="0"/>
            </a:endParaRPr>
          </a:p>
        </p:txBody>
      </p:sp>
      <p:sp>
        <p:nvSpPr>
          <p:cNvPr id="3" name="Rectangle 2"/>
          <p:cNvSpPr/>
          <p:nvPr/>
        </p:nvSpPr>
        <p:spPr>
          <a:xfrm>
            <a:off x="592667" y="914400"/>
            <a:ext cx="4889224" cy="369332"/>
          </a:xfrm>
          <a:prstGeom prst="rect">
            <a:avLst/>
          </a:prstGeom>
        </p:spPr>
        <p:txBody>
          <a:bodyPr wrap="none">
            <a:spAutoFit/>
          </a:bodyPr>
          <a:lstStyle/>
          <a:p>
            <a:r>
              <a:rPr lang="en-GB" b="1" dirty="0">
                <a:latin typeface="Cambria" panose="02040503050406030204" pitchFamily="18" charset="0"/>
              </a:rPr>
              <a:t>Financial movement </a:t>
            </a:r>
            <a:r>
              <a:rPr lang="en-GB" b="1" dirty="0" smtClean="0">
                <a:latin typeface="Cambria" panose="02040503050406030204" pitchFamily="18" charset="0"/>
              </a:rPr>
              <a:t>01/04/16- 26/04/2017</a:t>
            </a:r>
            <a:endParaRPr lang="en-GB" b="1" dirty="0">
              <a:latin typeface="Cambria" panose="02040503050406030204" pitchFamily="18" charset="0"/>
            </a:endParaRPr>
          </a:p>
        </p:txBody>
      </p:sp>
    </p:spTree>
    <p:extLst>
      <p:ext uri="{BB962C8B-B14F-4D97-AF65-F5344CB8AC3E}">
        <p14:creationId xmlns:p14="http://schemas.microsoft.com/office/powerpoint/2010/main" val="10651229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6F15528-21DE-4FAA-801E-634DDDAF4B2B}" type="slidenum">
              <a:rPr lang="en-US" smtClean="0"/>
              <a:pPr/>
              <a:t>5</a:t>
            </a:fld>
            <a:endParaRPr lang="en-US"/>
          </a:p>
        </p:txBody>
      </p:sp>
      <p:cxnSp>
        <p:nvCxnSpPr>
          <p:cNvPr id="7" name="Straight Connector 6"/>
          <p:cNvCxnSpPr/>
          <p:nvPr/>
        </p:nvCxnSpPr>
        <p:spPr>
          <a:xfrm>
            <a:off x="609600" y="838200"/>
            <a:ext cx="77724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a:off x="609600" y="6012827"/>
            <a:ext cx="7772400" cy="0"/>
          </a:xfrm>
          <a:prstGeom prst="line">
            <a:avLst/>
          </a:prstGeom>
          <a:ln w="28575"/>
        </p:spPr>
        <p:style>
          <a:lnRef idx="1">
            <a:schemeClr val="dk1"/>
          </a:lnRef>
          <a:fillRef idx="0">
            <a:schemeClr val="dk1"/>
          </a:fillRef>
          <a:effectRef idx="0">
            <a:schemeClr val="dk1"/>
          </a:effectRef>
          <a:fontRef idx="minor">
            <a:schemeClr val="tx1"/>
          </a:fontRef>
        </p:style>
      </p:cxnSp>
      <p:sp>
        <p:nvSpPr>
          <p:cNvPr id="9" name="Rectangle 8"/>
          <p:cNvSpPr/>
          <p:nvPr/>
        </p:nvSpPr>
        <p:spPr>
          <a:xfrm>
            <a:off x="598117" y="190732"/>
            <a:ext cx="5763309" cy="646331"/>
          </a:xfrm>
          <a:prstGeom prst="rect">
            <a:avLst/>
          </a:prstGeom>
        </p:spPr>
        <p:txBody>
          <a:bodyPr wrap="none">
            <a:spAutoFit/>
          </a:bodyPr>
          <a:lstStyle/>
          <a:p>
            <a:r>
              <a:rPr lang="en-GB" sz="3600" dirty="0" smtClean="0">
                <a:latin typeface="Cambria" panose="02040503050406030204" pitchFamily="18" charset="0"/>
              </a:rPr>
              <a:t>Neighbourhood Plan Update</a:t>
            </a:r>
            <a:endParaRPr lang="en-GB" sz="3600" dirty="0">
              <a:latin typeface="Cambria" panose="02040503050406030204" pitchFamily="18" charset="0"/>
            </a:endParaRPr>
          </a:p>
        </p:txBody>
      </p:sp>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9513"/>
          <a:stretch/>
        </p:blipFill>
        <p:spPr bwMode="auto">
          <a:xfrm>
            <a:off x="609600" y="1057475"/>
            <a:ext cx="7751333" cy="304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85800" y="1003912"/>
            <a:ext cx="2361672" cy="369332"/>
          </a:xfrm>
          <a:prstGeom prst="rect">
            <a:avLst/>
          </a:prstGeom>
        </p:spPr>
        <p:txBody>
          <a:bodyPr wrap="none">
            <a:spAutoFit/>
          </a:bodyPr>
          <a:lstStyle/>
          <a:p>
            <a:r>
              <a:rPr lang="en-GB" b="1" dirty="0">
                <a:latin typeface="Cambria" panose="02040503050406030204" pitchFamily="18" charset="0"/>
              </a:rPr>
              <a:t>Planning </a:t>
            </a:r>
            <a:r>
              <a:rPr lang="en-GB" b="1" dirty="0" smtClean="0">
                <a:latin typeface="Cambria" panose="02040503050406030204" pitchFamily="18" charset="0"/>
              </a:rPr>
              <a:t>Sub-Group</a:t>
            </a:r>
            <a:endParaRPr lang="en-GB" b="1" dirty="0">
              <a:latin typeface="Cambria" panose="02040503050406030204" pitchFamily="18" charset="0"/>
            </a:endParaRPr>
          </a:p>
        </p:txBody>
      </p:sp>
      <p:sp>
        <p:nvSpPr>
          <p:cNvPr id="2" name="Rectangle 1"/>
          <p:cNvSpPr/>
          <p:nvPr/>
        </p:nvSpPr>
        <p:spPr>
          <a:xfrm>
            <a:off x="603828" y="1488950"/>
            <a:ext cx="7762876" cy="3293209"/>
          </a:xfrm>
          <a:prstGeom prst="rect">
            <a:avLst/>
          </a:prstGeom>
        </p:spPr>
        <p:txBody>
          <a:bodyPr wrap="square">
            <a:spAutoFit/>
          </a:bodyPr>
          <a:lstStyle/>
          <a:p>
            <a:pPr marL="171450" lvl="0" indent="-171450" algn="just">
              <a:buFont typeface="Arial" panose="020B0604020202020204" pitchFamily="34" charset="0"/>
              <a:buChar char="•"/>
            </a:pPr>
            <a:r>
              <a:rPr lang="en-GB" sz="1600" dirty="0" smtClean="0">
                <a:latin typeface="Cambria" panose="02040503050406030204" pitchFamily="18" charset="0"/>
              </a:rPr>
              <a:t>Drafting the Plan.</a:t>
            </a:r>
          </a:p>
          <a:p>
            <a:pPr lvl="0" algn="just"/>
            <a:endParaRPr lang="en-GB" sz="1600" dirty="0" smtClean="0">
              <a:latin typeface="Cambria" panose="02040503050406030204" pitchFamily="18" charset="0"/>
            </a:endParaRPr>
          </a:p>
          <a:p>
            <a:pPr marL="171450" lvl="0" indent="-171450" algn="just">
              <a:buFont typeface="Arial" panose="020B0604020202020204" pitchFamily="34" charset="0"/>
              <a:buChar char="•"/>
            </a:pPr>
            <a:r>
              <a:rPr lang="en-GB" sz="1600" dirty="0" smtClean="0">
                <a:latin typeface="Cambria" panose="02040503050406030204" pitchFamily="18" charset="0"/>
              </a:rPr>
              <a:t>Meets on a monthly basis and reports to the Steering Group. Minutes will be made available on the website.</a:t>
            </a:r>
          </a:p>
          <a:p>
            <a:pPr lvl="0" algn="just"/>
            <a:endParaRPr lang="en-GB" sz="1600" dirty="0" smtClean="0">
              <a:latin typeface="Cambria" panose="02040503050406030204" pitchFamily="18" charset="0"/>
            </a:endParaRPr>
          </a:p>
          <a:p>
            <a:pPr marL="171450" lvl="0" indent="-171450" algn="just">
              <a:buFont typeface="Arial" panose="020B0604020202020204" pitchFamily="34" charset="0"/>
              <a:buChar char="•"/>
            </a:pPr>
            <a:r>
              <a:rPr lang="en-GB" sz="1600" dirty="0" smtClean="0">
                <a:latin typeface="Cambria" panose="02040503050406030204" pitchFamily="18" charset="0"/>
              </a:rPr>
              <a:t>Comprised of:</a:t>
            </a:r>
          </a:p>
          <a:p>
            <a:pPr marL="536575" lvl="0" indent="-171450" algn="just">
              <a:buFont typeface="Arial" panose="020B0604020202020204" pitchFamily="34" charset="0"/>
              <a:buChar char="•"/>
            </a:pPr>
            <a:r>
              <a:rPr lang="en-GB" sz="1600" dirty="0" smtClean="0">
                <a:latin typeface="Cambria" panose="02040503050406030204" pitchFamily="18" charset="0"/>
              </a:rPr>
              <a:t>Chair: Oliver Wright (Business Member and Head of Planning at </a:t>
            </a:r>
            <a:r>
              <a:rPr lang="en-GB" sz="1600" dirty="0" err="1" smtClean="0">
                <a:latin typeface="Cambria" panose="02040503050406030204" pitchFamily="18" charset="0"/>
              </a:rPr>
              <a:t>Forsters</a:t>
            </a:r>
            <a:r>
              <a:rPr lang="en-GB" sz="1600" dirty="0" smtClean="0">
                <a:latin typeface="Cambria" panose="02040503050406030204" pitchFamily="18" charset="0"/>
              </a:rPr>
              <a:t> LLP)</a:t>
            </a:r>
          </a:p>
          <a:p>
            <a:pPr marL="536575" lvl="0" indent="-171450" algn="just">
              <a:buFont typeface="Arial" panose="020B0604020202020204" pitchFamily="34" charset="0"/>
              <a:buChar char="•"/>
            </a:pPr>
            <a:r>
              <a:rPr lang="en-GB" sz="1600" dirty="0" smtClean="0">
                <a:latin typeface="Cambria" panose="02040503050406030204" pitchFamily="18" charset="0"/>
              </a:rPr>
              <a:t>5 Resident Members (3 of whom sit on the Steering Group)</a:t>
            </a:r>
          </a:p>
          <a:p>
            <a:pPr marL="536575" lvl="0" indent="-171450" algn="just">
              <a:buFont typeface="Arial" panose="020B0604020202020204" pitchFamily="34" charset="0"/>
              <a:buChar char="•"/>
            </a:pPr>
            <a:r>
              <a:rPr lang="en-GB" sz="1600" dirty="0" smtClean="0">
                <a:latin typeface="Cambria" panose="02040503050406030204" pitchFamily="18" charset="0"/>
              </a:rPr>
              <a:t>2 other Business Members (1 of whom sits on the SG)</a:t>
            </a:r>
          </a:p>
          <a:p>
            <a:pPr marL="536575" lvl="0" indent="-171450" algn="just">
              <a:buFont typeface="Arial" panose="020B0604020202020204" pitchFamily="34" charset="0"/>
              <a:buChar char="•"/>
            </a:pPr>
            <a:r>
              <a:rPr lang="en-GB" sz="1600" dirty="0">
                <a:latin typeface="Cambria" panose="02040503050406030204" pitchFamily="18" charset="0"/>
              </a:rPr>
              <a:t>1</a:t>
            </a:r>
            <a:r>
              <a:rPr lang="en-GB" sz="1600" dirty="0" smtClean="0">
                <a:latin typeface="Cambria" panose="02040503050406030204" pitchFamily="18" charset="0"/>
              </a:rPr>
              <a:t> professional advisor (planning consultant) – paid for by the MNF</a:t>
            </a:r>
          </a:p>
          <a:p>
            <a:pPr marL="536575" lvl="0" indent="-171450" algn="just">
              <a:buFont typeface="Arial" panose="020B0604020202020204" pitchFamily="34" charset="0"/>
              <a:buChar char="•"/>
            </a:pPr>
            <a:r>
              <a:rPr lang="en-GB" sz="1600" dirty="0" smtClean="0">
                <a:latin typeface="Cambria" panose="02040503050406030204" pitchFamily="18" charset="0"/>
              </a:rPr>
              <a:t>Ad hoc attendance by additional professional advisors in a pro-bono capacity.</a:t>
            </a:r>
          </a:p>
          <a:p>
            <a:pPr marL="536575" lvl="0" indent="-171450" algn="just">
              <a:buFont typeface="Arial" panose="020B0604020202020204" pitchFamily="34" charset="0"/>
              <a:buChar char="•"/>
            </a:pPr>
            <a:r>
              <a:rPr lang="en-GB" sz="1600" dirty="0" smtClean="0">
                <a:latin typeface="Cambria" panose="02040503050406030204" pitchFamily="18" charset="0"/>
              </a:rPr>
              <a:t>Oliver is supported by 2 members of the </a:t>
            </a:r>
            <a:r>
              <a:rPr lang="en-GB" sz="1600" dirty="0" err="1" smtClean="0">
                <a:latin typeface="Cambria" panose="02040503050406030204" pitchFamily="18" charset="0"/>
              </a:rPr>
              <a:t>Forsters</a:t>
            </a:r>
            <a:r>
              <a:rPr lang="en-GB" sz="1600" dirty="0" smtClean="0">
                <a:latin typeface="Cambria" panose="02040503050406030204" pitchFamily="18" charset="0"/>
              </a:rPr>
              <a:t> Planning team in an administrative capacity.</a:t>
            </a:r>
          </a:p>
        </p:txBody>
      </p:sp>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52508" y="6128534"/>
            <a:ext cx="1599460" cy="674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73888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747999" y="1671159"/>
            <a:ext cx="2554667" cy="1913554"/>
          </a:xfrm>
          <a:prstGeom prst="rect">
            <a:avLst/>
          </a:prstGeom>
        </p:spPr>
      </p:pic>
      <p:sp>
        <p:nvSpPr>
          <p:cNvPr id="5" name="Slide Number Placeholder 4"/>
          <p:cNvSpPr>
            <a:spLocks noGrp="1"/>
          </p:cNvSpPr>
          <p:nvPr>
            <p:ph type="sldNum" sz="quarter" idx="12"/>
          </p:nvPr>
        </p:nvSpPr>
        <p:spPr/>
        <p:txBody>
          <a:bodyPr/>
          <a:lstStyle/>
          <a:p>
            <a:fld id="{B6F15528-21DE-4FAA-801E-634DDDAF4B2B}" type="slidenum">
              <a:rPr lang="en-US" smtClean="0"/>
              <a:pPr/>
              <a:t>6</a:t>
            </a:fld>
            <a:endParaRPr lang="en-US"/>
          </a:p>
        </p:txBody>
      </p:sp>
      <p:cxnSp>
        <p:nvCxnSpPr>
          <p:cNvPr id="7" name="Straight Connector 6"/>
          <p:cNvCxnSpPr/>
          <p:nvPr/>
        </p:nvCxnSpPr>
        <p:spPr>
          <a:xfrm>
            <a:off x="609600" y="838200"/>
            <a:ext cx="77724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a:off x="609600" y="6012827"/>
            <a:ext cx="7772400" cy="0"/>
          </a:xfrm>
          <a:prstGeom prst="line">
            <a:avLst/>
          </a:prstGeom>
          <a:ln w="28575"/>
        </p:spPr>
        <p:style>
          <a:lnRef idx="1">
            <a:schemeClr val="dk1"/>
          </a:lnRef>
          <a:fillRef idx="0">
            <a:schemeClr val="dk1"/>
          </a:fillRef>
          <a:effectRef idx="0">
            <a:schemeClr val="dk1"/>
          </a:effectRef>
          <a:fontRef idx="minor">
            <a:schemeClr val="tx1"/>
          </a:fontRef>
        </p:style>
      </p:cxnSp>
      <p:sp>
        <p:nvSpPr>
          <p:cNvPr id="9" name="Rectangle 8"/>
          <p:cNvSpPr/>
          <p:nvPr/>
        </p:nvSpPr>
        <p:spPr>
          <a:xfrm>
            <a:off x="598117" y="190732"/>
            <a:ext cx="5763309" cy="646331"/>
          </a:xfrm>
          <a:prstGeom prst="rect">
            <a:avLst/>
          </a:prstGeom>
        </p:spPr>
        <p:txBody>
          <a:bodyPr wrap="none">
            <a:spAutoFit/>
          </a:bodyPr>
          <a:lstStyle/>
          <a:p>
            <a:r>
              <a:rPr lang="en-GB" sz="3600" dirty="0" smtClean="0">
                <a:latin typeface="Cambria" panose="02040503050406030204" pitchFamily="18" charset="0"/>
              </a:rPr>
              <a:t>Neighbourhood Plan Update</a:t>
            </a:r>
            <a:endParaRPr lang="en-GB" sz="3600" dirty="0">
              <a:latin typeface="Cambria" panose="02040503050406030204" pitchFamily="18" charset="0"/>
            </a:endParaRPr>
          </a:p>
        </p:txBody>
      </p:sp>
      <p:pic>
        <p:nvPicPr>
          <p:cNvPr id="1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9513"/>
          <a:stretch/>
        </p:blipFill>
        <p:spPr bwMode="auto">
          <a:xfrm>
            <a:off x="609600" y="1057475"/>
            <a:ext cx="7751333" cy="304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27622" y="1470513"/>
            <a:ext cx="7754378" cy="1938992"/>
          </a:xfrm>
          <a:prstGeom prst="rect">
            <a:avLst/>
          </a:prstGeom>
        </p:spPr>
        <p:txBody>
          <a:bodyPr wrap="square">
            <a:spAutoFit/>
          </a:bodyPr>
          <a:lstStyle/>
          <a:p>
            <a:pPr marL="196850" indent="-196850" algn="just">
              <a:lnSpc>
                <a:spcPct val="150000"/>
              </a:lnSpc>
              <a:buFont typeface="Arial" panose="020B0604020202020204" pitchFamily="34" charset="0"/>
              <a:buChar char="•"/>
            </a:pPr>
            <a:r>
              <a:rPr lang="en-GB" sz="1600" dirty="0">
                <a:latin typeface="Cambria" panose="02040503050406030204" pitchFamily="18" charset="0"/>
              </a:rPr>
              <a:t>2016</a:t>
            </a:r>
            <a:r>
              <a:rPr lang="en-GB" sz="1600" dirty="0" smtClean="0">
                <a:latin typeface="Cambria" panose="02040503050406030204" pitchFamily="18" charset="0"/>
              </a:rPr>
              <a:t> Consultation </a:t>
            </a:r>
          </a:p>
          <a:p>
            <a:pPr marL="358775" lvl="1" indent="-171450" algn="just">
              <a:buFont typeface="Arial" panose="020B0604020202020204" pitchFamily="34" charset="0"/>
              <a:buChar char="•"/>
            </a:pPr>
            <a:r>
              <a:rPr lang="en-GB" sz="1600" dirty="0" smtClean="0">
                <a:latin typeface="Cambria" panose="02040503050406030204" pitchFamily="18" charset="0"/>
              </a:rPr>
              <a:t>Took place over 2 days in July in Grosvenor Square.</a:t>
            </a:r>
          </a:p>
          <a:p>
            <a:pPr marL="358775" lvl="1" indent="-171450" algn="just">
              <a:buFont typeface="Arial" panose="020B0604020202020204" pitchFamily="34" charset="0"/>
              <a:buChar char="•"/>
            </a:pPr>
            <a:r>
              <a:rPr lang="en-GB" sz="1600" dirty="0">
                <a:latin typeface="Cambria" panose="02040503050406030204" pitchFamily="18" charset="0"/>
              </a:rPr>
              <a:t>C</a:t>
            </a:r>
            <a:r>
              <a:rPr lang="en-GB" sz="1600" dirty="0" smtClean="0">
                <a:latin typeface="Cambria" panose="02040503050406030204" pitchFamily="18" charset="0"/>
              </a:rPr>
              <a:t>onsulted on draft policy recommendations for the </a:t>
            </a:r>
          </a:p>
          <a:p>
            <a:pPr marL="187325" lvl="1" algn="just"/>
            <a:r>
              <a:rPr lang="en-GB" sz="1600" dirty="0">
                <a:latin typeface="Cambria" panose="02040503050406030204" pitchFamily="18" charset="0"/>
              </a:rPr>
              <a:t> </a:t>
            </a:r>
            <a:r>
              <a:rPr lang="en-GB" sz="1600" dirty="0" smtClean="0">
                <a:latin typeface="Cambria" panose="02040503050406030204" pitchFamily="18" charset="0"/>
              </a:rPr>
              <a:t>   Plan.  </a:t>
            </a:r>
          </a:p>
          <a:p>
            <a:pPr marL="358775" lvl="1" indent="-171450" algn="just">
              <a:buFont typeface="Arial" panose="020B0604020202020204" pitchFamily="34" charset="0"/>
              <a:buChar char="•"/>
            </a:pPr>
            <a:r>
              <a:rPr lang="en-GB" sz="1600" dirty="0">
                <a:latin typeface="Cambria" panose="02040503050406030204" pitchFamily="18" charset="0"/>
              </a:rPr>
              <a:t>F</a:t>
            </a:r>
            <a:r>
              <a:rPr lang="en-GB" sz="1600" dirty="0" smtClean="0">
                <a:latin typeface="Cambria" panose="02040503050406030204" pitchFamily="18" charset="0"/>
              </a:rPr>
              <a:t>eedback </a:t>
            </a:r>
            <a:r>
              <a:rPr lang="en-GB" sz="1600" dirty="0">
                <a:latin typeface="Cambria" panose="02040503050406030204" pitchFamily="18" charset="0"/>
              </a:rPr>
              <a:t>was </a:t>
            </a:r>
            <a:r>
              <a:rPr lang="en-GB" sz="1600" dirty="0" smtClean="0">
                <a:latin typeface="Cambria" panose="02040503050406030204" pitchFamily="18" charset="0"/>
              </a:rPr>
              <a:t>supportive - 97</a:t>
            </a:r>
            <a:r>
              <a:rPr lang="en-GB" sz="1600" dirty="0">
                <a:latin typeface="Cambria" panose="02040503050406030204" pitchFamily="18" charset="0"/>
              </a:rPr>
              <a:t>% of the </a:t>
            </a:r>
            <a:endParaRPr lang="en-GB" sz="1600" dirty="0" smtClean="0">
              <a:latin typeface="Cambria" panose="02040503050406030204" pitchFamily="18" charset="0"/>
            </a:endParaRPr>
          </a:p>
          <a:p>
            <a:pPr marL="187325" lvl="1" algn="just"/>
            <a:r>
              <a:rPr lang="en-GB" sz="1600" dirty="0">
                <a:latin typeface="Cambria" panose="02040503050406030204" pitchFamily="18" charset="0"/>
              </a:rPr>
              <a:t> </a:t>
            </a:r>
            <a:r>
              <a:rPr lang="en-GB" sz="1600" dirty="0" smtClean="0">
                <a:latin typeface="Cambria" panose="02040503050406030204" pitchFamily="18" charset="0"/>
              </a:rPr>
              <a:t>   recommendations receiving a positive rating. </a:t>
            </a:r>
          </a:p>
          <a:p>
            <a:pPr marL="358775" lvl="1" indent="-171450" algn="just">
              <a:buFont typeface="Arial" panose="020B0604020202020204" pitchFamily="34" charset="0"/>
              <a:buChar char="•"/>
            </a:pPr>
            <a:r>
              <a:rPr lang="en-GB" sz="1600" dirty="0" smtClean="0">
                <a:latin typeface="Cambria" panose="02040503050406030204" pitchFamily="18" charset="0"/>
              </a:rPr>
              <a:t>2016 Consultation Report available on the website.</a:t>
            </a:r>
          </a:p>
        </p:txBody>
      </p:sp>
      <p:sp>
        <p:nvSpPr>
          <p:cNvPr id="13" name="Rectangle 12"/>
          <p:cNvSpPr/>
          <p:nvPr/>
        </p:nvSpPr>
        <p:spPr>
          <a:xfrm>
            <a:off x="598117" y="1006455"/>
            <a:ext cx="3438890" cy="369332"/>
          </a:xfrm>
          <a:prstGeom prst="rect">
            <a:avLst/>
          </a:prstGeom>
        </p:spPr>
        <p:txBody>
          <a:bodyPr wrap="none">
            <a:spAutoFit/>
          </a:bodyPr>
          <a:lstStyle/>
          <a:p>
            <a:r>
              <a:rPr lang="en-GB" b="1" dirty="0" smtClean="0">
                <a:latin typeface="Cambria" panose="02040503050406030204" pitchFamily="18" charset="0"/>
              </a:rPr>
              <a:t>Progress since April 2016 AGM</a:t>
            </a:r>
            <a:endParaRPr lang="en-GB" b="1" dirty="0">
              <a:latin typeface="Cambria" panose="02040503050406030204" pitchFamily="18" charset="0"/>
            </a:endParaRPr>
          </a:p>
        </p:txBody>
      </p:sp>
      <p:pic>
        <p:nvPicPr>
          <p:cNvPr id="1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52508" y="6128534"/>
            <a:ext cx="1599460" cy="674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a:spLocks noChangeAspect="1"/>
          </p:cNvSpPr>
          <p:nvPr/>
        </p:nvSpPr>
        <p:spPr>
          <a:xfrm>
            <a:off x="762000" y="3581400"/>
            <a:ext cx="7772400" cy="3293209"/>
          </a:xfrm>
          <a:prstGeom prst="rect">
            <a:avLst/>
          </a:prstGeom>
          <a:noFill/>
        </p:spPr>
        <p:txBody>
          <a:bodyPr wrap="square" numCol="2" rtlCol="0">
            <a:spAutoFit/>
          </a:bodyPr>
          <a:lstStyle/>
          <a:p>
            <a:pPr marL="196850" lvl="1" indent="-196850" algn="just">
              <a:buFont typeface="Arial" panose="020B0604020202020204" pitchFamily="34" charset="0"/>
              <a:buChar char="•"/>
            </a:pPr>
            <a:r>
              <a:rPr lang="en-GB" sz="1600" dirty="0">
                <a:latin typeface="Cambria" panose="02040503050406030204" pitchFamily="18" charset="0"/>
              </a:rPr>
              <a:t>Drafting of the Plan </a:t>
            </a:r>
          </a:p>
          <a:p>
            <a:pPr marL="0" lvl="1" algn="just"/>
            <a:endParaRPr lang="en-GB" sz="1600" dirty="0" smtClean="0">
              <a:latin typeface="Cambria" panose="02040503050406030204" pitchFamily="18" charset="0"/>
            </a:endParaRPr>
          </a:p>
          <a:p>
            <a:pPr marL="268288" lvl="1" algn="just"/>
            <a:r>
              <a:rPr lang="en-GB" sz="1600" dirty="0" smtClean="0">
                <a:latin typeface="Cambria" panose="02040503050406030204" pitchFamily="18" charset="0"/>
              </a:rPr>
              <a:t>Commenced </a:t>
            </a:r>
            <a:r>
              <a:rPr lang="en-GB" sz="1600" dirty="0">
                <a:latin typeface="Cambria" panose="02040503050406030204" pitchFamily="18" charset="0"/>
              </a:rPr>
              <a:t>August 2016, with numerous iterations</a:t>
            </a:r>
            <a:r>
              <a:rPr lang="en-GB" sz="1600" dirty="0" smtClean="0">
                <a:latin typeface="Cambria" panose="02040503050406030204" pitchFamily="18" charset="0"/>
              </a:rPr>
              <a:t>:</a:t>
            </a:r>
            <a:endParaRPr lang="en-GB" sz="1600" dirty="0">
              <a:latin typeface="Cambria" panose="02040503050406030204" pitchFamily="18" charset="0"/>
            </a:endParaRPr>
          </a:p>
          <a:p>
            <a:pPr marL="536575" lvl="1" indent="-285750">
              <a:buFont typeface="Wingdings" panose="05000000000000000000" pitchFamily="2" charset="2"/>
              <a:buChar char="Ø"/>
            </a:pPr>
            <a:r>
              <a:rPr lang="en-GB" sz="1600" dirty="0">
                <a:latin typeface="Cambria" panose="02040503050406030204" pitchFamily="18" charset="0"/>
              </a:rPr>
              <a:t>Draft 1.1 (issued to SG 9 Sep 2016)</a:t>
            </a:r>
          </a:p>
          <a:p>
            <a:pPr marL="536575" lvl="1" indent="-285750">
              <a:buFont typeface="Wingdings" panose="05000000000000000000" pitchFamily="2" charset="2"/>
              <a:buChar char="Ø"/>
            </a:pPr>
            <a:r>
              <a:rPr lang="en-GB" sz="1600" dirty="0">
                <a:latin typeface="Cambria" panose="02040503050406030204" pitchFamily="18" charset="0"/>
              </a:rPr>
              <a:t>Draft </a:t>
            </a:r>
            <a:r>
              <a:rPr lang="en-GB" sz="1600" dirty="0" smtClean="0">
                <a:latin typeface="Cambria" panose="02040503050406030204" pitchFamily="18" charset="0"/>
              </a:rPr>
              <a:t>2.0(issued </a:t>
            </a:r>
            <a:r>
              <a:rPr lang="en-GB" sz="1600" dirty="0">
                <a:latin typeface="Cambria" panose="02040503050406030204" pitchFamily="18" charset="0"/>
              </a:rPr>
              <a:t>to SG 23 Sep 2016)</a:t>
            </a:r>
          </a:p>
          <a:p>
            <a:pPr marL="536575" lvl="1" indent="-285750">
              <a:buFont typeface="Wingdings" panose="05000000000000000000" pitchFamily="2" charset="2"/>
              <a:buChar char="Ø"/>
            </a:pPr>
            <a:r>
              <a:rPr lang="en-GB" sz="1600" dirty="0">
                <a:latin typeface="Cambria" panose="02040503050406030204" pitchFamily="18" charset="0"/>
              </a:rPr>
              <a:t>Draft 3.0 (issued to SG 7 Oct 2016)</a:t>
            </a:r>
          </a:p>
          <a:p>
            <a:pPr marL="536575" lvl="1" indent="-285750">
              <a:buFont typeface="Wingdings" panose="05000000000000000000" pitchFamily="2" charset="2"/>
              <a:buChar char="Ø"/>
            </a:pPr>
            <a:r>
              <a:rPr lang="en-GB" sz="1600" dirty="0" smtClean="0">
                <a:latin typeface="Cambria" panose="02040503050406030204" pitchFamily="18" charset="0"/>
              </a:rPr>
              <a:t>Draft4.0(issued </a:t>
            </a:r>
            <a:r>
              <a:rPr lang="en-GB" sz="1600" dirty="0">
                <a:latin typeface="Cambria" panose="02040503050406030204" pitchFamily="18" charset="0"/>
              </a:rPr>
              <a:t>to SG 30 Nov 2016)</a:t>
            </a:r>
          </a:p>
          <a:p>
            <a:pPr marL="536575" lvl="1" indent="-285750">
              <a:buFont typeface="Wingdings" panose="05000000000000000000" pitchFamily="2" charset="2"/>
              <a:buChar char="Ø"/>
            </a:pPr>
            <a:endParaRPr lang="en-GB" sz="1600" dirty="0" smtClean="0">
              <a:latin typeface="Cambria" panose="02040503050406030204" pitchFamily="18" charset="0"/>
            </a:endParaRPr>
          </a:p>
          <a:p>
            <a:pPr marL="536575" lvl="1" indent="-285750">
              <a:buFont typeface="Wingdings" panose="05000000000000000000" pitchFamily="2" charset="2"/>
              <a:buChar char="Ø"/>
            </a:pPr>
            <a:endParaRPr lang="en-GB" sz="1600" dirty="0">
              <a:latin typeface="Cambria" panose="02040503050406030204" pitchFamily="18" charset="0"/>
            </a:endParaRPr>
          </a:p>
          <a:p>
            <a:pPr marL="536575" lvl="1" indent="-285750">
              <a:buFont typeface="Wingdings" panose="05000000000000000000" pitchFamily="2" charset="2"/>
              <a:buChar char="Ø"/>
            </a:pPr>
            <a:endParaRPr lang="en-GB" sz="1600" dirty="0" smtClean="0">
              <a:latin typeface="Cambria" panose="02040503050406030204" pitchFamily="18" charset="0"/>
            </a:endParaRPr>
          </a:p>
          <a:p>
            <a:pPr marL="536575" lvl="1" indent="-285750">
              <a:buFont typeface="Wingdings" panose="05000000000000000000" pitchFamily="2" charset="2"/>
              <a:buChar char="Ø"/>
            </a:pPr>
            <a:endParaRPr lang="en-GB" sz="1600" dirty="0">
              <a:latin typeface="Cambria" panose="02040503050406030204" pitchFamily="18" charset="0"/>
            </a:endParaRPr>
          </a:p>
          <a:p>
            <a:pPr marL="536575" lvl="1" indent="-285750">
              <a:buFont typeface="Wingdings" panose="05000000000000000000" pitchFamily="2" charset="2"/>
              <a:buChar char="Ø"/>
            </a:pPr>
            <a:endParaRPr lang="en-GB" sz="1600" dirty="0" smtClean="0">
              <a:latin typeface="Cambria" panose="02040503050406030204" pitchFamily="18" charset="0"/>
            </a:endParaRPr>
          </a:p>
          <a:p>
            <a:pPr marL="536575" lvl="1" indent="-285750">
              <a:buFont typeface="Wingdings" panose="05000000000000000000" pitchFamily="2" charset="2"/>
              <a:buChar char="Ø"/>
            </a:pPr>
            <a:endParaRPr lang="en-GB" sz="1600" dirty="0">
              <a:latin typeface="Cambria" panose="02040503050406030204" pitchFamily="18" charset="0"/>
            </a:endParaRPr>
          </a:p>
          <a:p>
            <a:pPr marL="250825" lvl="1"/>
            <a:endParaRPr lang="en-GB" sz="1600" dirty="0" smtClean="0">
              <a:latin typeface="Cambria" panose="02040503050406030204" pitchFamily="18" charset="0"/>
            </a:endParaRPr>
          </a:p>
          <a:p>
            <a:pPr marL="250825" lvl="1"/>
            <a:endParaRPr lang="en-GB" sz="1600" dirty="0">
              <a:latin typeface="Cambria" panose="02040503050406030204" pitchFamily="18" charset="0"/>
            </a:endParaRPr>
          </a:p>
          <a:p>
            <a:pPr marL="250825" lvl="1"/>
            <a:endParaRPr lang="en-GB" sz="1600" dirty="0">
              <a:latin typeface="Cambria" panose="02040503050406030204" pitchFamily="18" charset="0"/>
            </a:endParaRPr>
          </a:p>
          <a:p>
            <a:pPr marL="536575" lvl="1" indent="-285750">
              <a:buFont typeface="Wingdings" panose="05000000000000000000" pitchFamily="2" charset="2"/>
              <a:buChar char="Ø"/>
            </a:pPr>
            <a:r>
              <a:rPr lang="en-GB" sz="1600" dirty="0" smtClean="0">
                <a:latin typeface="Cambria" panose="02040503050406030204" pitchFamily="18" charset="0"/>
              </a:rPr>
              <a:t>Draft </a:t>
            </a:r>
            <a:r>
              <a:rPr lang="en-GB" sz="1600" dirty="0">
                <a:latin typeface="Cambria" panose="02040503050406030204" pitchFamily="18" charset="0"/>
              </a:rPr>
              <a:t>5.2 (issued to SG 3 Feb 2017)</a:t>
            </a:r>
          </a:p>
          <a:p>
            <a:pPr marL="536575" lvl="1" indent="-285750">
              <a:buFont typeface="Wingdings" panose="05000000000000000000" pitchFamily="2" charset="2"/>
              <a:buChar char="Ø"/>
            </a:pPr>
            <a:r>
              <a:rPr lang="en-GB" sz="1600" dirty="0">
                <a:latin typeface="Cambria" panose="02040503050406030204" pitchFamily="18" charset="0"/>
              </a:rPr>
              <a:t>Draft 6.1 (issued to SG 3 Mar 2017</a:t>
            </a:r>
            <a:r>
              <a:rPr lang="en-GB" sz="1600" dirty="0" smtClean="0">
                <a:latin typeface="Cambria" panose="02040503050406030204" pitchFamily="18" charset="0"/>
              </a:rPr>
              <a:t>)</a:t>
            </a:r>
          </a:p>
          <a:p>
            <a:pPr marL="536575" lvl="1" indent="-285750">
              <a:buFont typeface="Wingdings" panose="05000000000000000000" pitchFamily="2" charset="2"/>
              <a:buChar char="Ø"/>
            </a:pPr>
            <a:r>
              <a:rPr lang="en-GB" sz="1600" dirty="0" smtClean="0">
                <a:latin typeface="Cambria" panose="02040503050406030204" pitchFamily="18" charset="0"/>
              </a:rPr>
              <a:t>Draft 6.2 </a:t>
            </a:r>
            <a:r>
              <a:rPr lang="en-GB" sz="1600" dirty="0">
                <a:latin typeface="Cambria" panose="02040503050406030204" pitchFamily="18" charset="0"/>
              </a:rPr>
              <a:t>(issued to SG 8 Mar 2017)</a:t>
            </a:r>
          </a:p>
          <a:p>
            <a:pPr marL="536575" lvl="1" indent="-285750">
              <a:buFont typeface="Wingdings" panose="05000000000000000000" pitchFamily="2" charset="2"/>
              <a:buChar char="Ø"/>
            </a:pPr>
            <a:r>
              <a:rPr lang="en-GB" sz="1600" dirty="0">
                <a:latin typeface="Cambria" panose="02040503050406030204" pitchFamily="18" charset="0"/>
              </a:rPr>
              <a:t>Draft </a:t>
            </a:r>
            <a:r>
              <a:rPr lang="en-GB" sz="1600" dirty="0" smtClean="0">
                <a:latin typeface="Cambria" panose="02040503050406030204" pitchFamily="18" charset="0"/>
              </a:rPr>
              <a:t>7.1(issued </a:t>
            </a:r>
            <a:r>
              <a:rPr lang="en-GB" sz="1600" dirty="0">
                <a:latin typeface="Cambria" panose="02040503050406030204" pitchFamily="18" charset="0"/>
              </a:rPr>
              <a:t>to SG 26 Apr 2017</a:t>
            </a:r>
            <a:r>
              <a:rPr lang="en-GB" sz="1600" dirty="0" smtClean="0">
                <a:latin typeface="Cambria" panose="02040503050406030204" pitchFamily="18" charset="0"/>
              </a:rPr>
              <a:t>) and will be on website following AGM</a:t>
            </a:r>
            <a:endParaRPr lang="en-GB" sz="1600" dirty="0">
              <a:latin typeface="Cambria" panose="02040503050406030204" pitchFamily="18" charset="0"/>
            </a:endParaRPr>
          </a:p>
          <a:p>
            <a:pPr marL="357188" lvl="1" indent="-196850" algn="just">
              <a:buFont typeface="Arial" panose="020B0604020202020204" pitchFamily="34" charset="0"/>
              <a:buChar char="•"/>
            </a:pPr>
            <a:endParaRPr lang="en-GB" sz="1600" dirty="0">
              <a:latin typeface="Cambria" panose="02040503050406030204" pitchFamily="18" charset="0"/>
            </a:endParaRPr>
          </a:p>
          <a:p>
            <a:pPr marL="357188" lvl="1" indent="-196850" algn="just">
              <a:buFont typeface="Arial" panose="020B0604020202020204" pitchFamily="34" charset="0"/>
              <a:buChar char="•"/>
            </a:pPr>
            <a:endParaRPr lang="en-GB" sz="1600" dirty="0">
              <a:latin typeface="Cambria" panose="02040503050406030204" pitchFamily="18" charset="0"/>
            </a:endParaRPr>
          </a:p>
          <a:p>
            <a:endParaRPr lang="en-GB" dirty="0"/>
          </a:p>
        </p:txBody>
      </p:sp>
    </p:spTree>
    <p:extLst>
      <p:ext uri="{BB962C8B-B14F-4D97-AF65-F5344CB8AC3E}">
        <p14:creationId xmlns:p14="http://schemas.microsoft.com/office/powerpoint/2010/main" val="28837455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6F15528-21DE-4FAA-801E-634DDDAF4B2B}" type="slidenum">
              <a:rPr lang="en-US" smtClean="0"/>
              <a:pPr/>
              <a:t>7</a:t>
            </a:fld>
            <a:endParaRPr lang="en-US"/>
          </a:p>
        </p:txBody>
      </p:sp>
      <p:cxnSp>
        <p:nvCxnSpPr>
          <p:cNvPr id="7" name="Straight Connector 6"/>
          <p:cNvCxnSpPr/>
          <p:nvPr/>
        </p:nvCxnSpPr>
        <p:spPr>
          <a:xfrm>
            <a:off x="609600" y="838200"/>
            <a:ext cx="77724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a:off x="609600" y="6012827"/>
            <a:ext cx="7772400" cy="0"/>
          </a:xfrm>
          <a:prstGeom prst="line">
            <a:avLst/>
          </a:prstGeom>
          <a:ln w="28575"/>
        </p:spPr>
        <p:style>
          <a:lnRef idx="1">
            <a:schemeClr val="dk1"/>
          </a:lnRef>
          <a:fillRef idx="0">
            <a:schemeClr val="dk1"/>
          </a:fillRef>
          <a:effectRef idx="0">
            <a:schemeClr val="dk1"/>
          </a:effectRef>
          <a:fontRef idx="minor">
            <a:schemeClr val="tx1"/>
          </a:fontRef>
        </p:style>
      </p:cxnSp>
      <p:sp>
        <p:nvSpPr>
          <p:cNvPr id="9" name="Rectangle 8"/>
          <p:cNvSpPr/>
          <p:nvPr/>
        </p:nvSpPr>
        <p:spPr>
          <a:xfrm>
            <a:off x="598117" y="190732"/>
            <a:ext cx="5763309" cy="646331"/>
          </a:xfrm>
          <a:prstGeom prst="rect">
            <a:avLst/>
          </a:prstGeom>
        </p:spPr>
        <p:txBody>
          <a:bodyPr wrap="none">
            <a:spAutoFit/>
          </a:bodyPr>
          <a:lstStyle/>
          <a:p>
            <a:r>
              <a:rPr lang="en-GB" sz="3600" dirty="0" smtClean="0">
                <a:latin typeface="Cambria" panose="02040503050406030204" pitchFamily="18" charset="0"/>
              </a:rPr>
              <a:t>Neighbourhood Plan Update</a:t>
            </a:r>
            <a:endParaRPr lang="en-GB" sz="3600" dirty="0">
              <a:latin typeface="Cambria" panose="02040503050406030204" pitchFamily="18" charset="0"/>
            </a:endParaRPr>
          </a:p>
        </p:txBody>
      </p:sp>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9513"/>
          <a:stretch/>
        </p:blipFill>
        <p:spPr bwMode="auto">
          <a:xfrm>
            <a:off x="609600" y="1057475"/>
            <a:ext cx="7751333" cy="304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27622" y="1477982"/>
            <a:ext cx="7754378" cy="4893647"/>
          </a:xfrm>
          <a:prstGeom prst="rect">
            <a:avLst/>
          </a:prstGeom>
        </p:spPr>
        <p:txBody>
          <a:bodyPr wrap="square">
            <a:spAutoFit/>
          </a:bodyPr>
          <a:lstStyle/>
          <a:p>
            <a:pPr marL="357188" lvl="1" indent="-196850" algn="just">
              <a:buFont typeface="Arial" panose="020B0604020202020204" pitchFamily="34" charset="0"/>
              <a:buChar char="•"/>
            </a:pPr>
            <a:r>
              <a:rPr lang="en-GB" sz="1600" dirty="0">
                <a:latin typeface="Cambria" panose="02040503050406030204" pitchFamily="18" charset="0"/>
              </a:rPr>
              <a:t>Plan currently stands at </a:t>
            </a:r>
            <a:r>
              <a:rPr lang="en-GB" sz="1600" dirty="0" smtClean="0">
                <a:latin typeface="Cambria" panose="02040503050406030204" pitchFamily="18" charset="0"/>
              </a:rPr>
              <a:t>approximately </a:t>
            </a:r>
          </a:p>
          <a:p>
            <a:pPr marL="160338" lvl="1" algn="just"/>
            <a:r>
              <a:rPr lang="en-GB" sz="1600" dirty="0">
                <a:latin typeface="Cambria" panose="02040503050406030204" pitchFamily="18" charset="0"/>
              </a:rPr>
              <a:t> </a:t>
            </a:r>
            <a:r>
              <a:rPr lang="en-GB" sz="1600" dirty="0" smtClean="0">
                <a:latin typeface="Cambria" panose="02040503050406030204" pitchFamily="18" charset="0"/>
              </a:rPr>
              <a:t>   130 pages.</a:t>
            </a:r>
          </a:p>
          <a:p>
            <a:pPr marL="160338" lvl="1" algn="just"/>
            <a:endParaRPr lang="en-GB" sz="1600" dirty="0" smtClean="0">
              <a:latin typeface="Cambria" panose="02040503050406030204" pitchFamily="18" charset="0"/>
            </a:endParaRPr>
          </a:p>
          <a:p>
            <a:pPr marL="357188" lvl="1" indent="-196850" algn="just">
              <a:buFont typeface="Arial" panose="020B0604020202020204" pitchFamily="34" charset="0"/>
              <a:buChar char="•"/>
            </a:pPr>
            <a:r>
              <a:rPr lang="en-GB" sz="1600" dirty="0" smtClean="0">
                <a:latin typeface="Cambria" panose="02040503050406030204" pitchFamily="18" charset="0"/>
              </a:rPr>
              <a:t>We </a:t>
            </a:r>
            <a:r>
              <a:rPr lang="en-GB" sz="1600" dirty="0">
                <a:latin typeface="Cambria" panose="02040503050406030204" pitchFamily="18" charset="0"/>
              </a:rPr>
              <a:t>have drawn in </a:t>
            </a:r>
            <a:r>
              <a:rPr lang="en-GB" sz="1600" dirty="0" smtClean="0">
                <a:latin typeface="Cambria" panose="02040503050406030204" pitchFamily="18" charset="0"/>
              </a:rPr>
              <a:t>master-planning </a:t>
            </a:r>
          </a:p>
          <a:p>
            <a:pPr marL="160338" lvl="1" algn="just"/>
            <a:r>
              <a:rPr lang="en-GB" sz="1600" dirty="0">
                <a:latin typeface="Cambria" panose="02040503050406030204" pitchFamily="18" charset="0"/>
              </a:rPr>
              <a:t> </a:t>
            </a:r>
            <a:r>
              <a:rPr lang="en-GB" sz="1600" dirty="0" smtClean="0">
                <a:latin typeface="Cambria" panose="02040503050406030204" pitchFamily="18" charset="0"/>
              </a:rPr>
              <a:t>    expertise </a:t>
            </a:r>
            <a:r>
              <a:rPr lang="en-GB" sz="1600" dirty="0">
                <a:latin typeface="Cambria" panose="02040503050406030204" pitchFamily="18" charset="0"/>
              </a:rPr>
              <a:t>to execute </a:t>
            </a:r>
            <a:r>
              <a:rPr lang="en-GB" sz="1600" dirty="0" smtClean="0">
                <a:latin typeface="Cambria" panose="02040503050406030204" pitchFamily="18" charset="0"/>
              </a:rPr>
              <a:t>approximately 30 </a:t>
            </a:r>
            <a:r>
              <a:rPr lang="en-GB" sz="1600" dirty="0">
                <a:latin typeface="Cambria" panose="02040503050406030204" pitchFamily="18" charset="0"/>
              </a:rPr>
              <a:t>plans </a:t>
            </a:r>
          </a:p>
          <a:p>
            <a:pPr marL="160338" lvl="1" algn="just"/>
            <a:r>
              <a:rPr lang="en-GB" sz="1600" dirty="0" smtClean="0">
                <a:latin typeface="Cambria" panose="02040503050406030204" pitchFamily="18" charset="0"/>
              </a:rPr>
              <a:t>     and </a:t>
            </a:r>
            <a:r>
              <a:rPr lang="en-GB" sz="1600" dirty="0">
                <a:latin typeface="Cambria" panose="02040503050406030204" pitchFamily="18" charset="0"/>
              </a:rPr>
              <a:t>maps </a:t>
            </a:r>
            <a:r>
              <a:rPr lang="en-GB" sz="1600" dirty="0" smtClean="0">
                <a:latin typeface="Cambria" panose="02040503050406030204" pitchFamily="18" charset="0"/>
              </a:rPr>
              <a:t>to enhance the Plan.</a:t>
            </a:r>
          </a:p>
          <a:p>
            <a:pPr marL="160338" lvl="1" algn="just"/>
            <a:endParaRPr lang="en-GB" sz="1600" dirty="0" smtClean="0">
              <a:latin typeface="Cambria" panose="02040503050406030204" pitchFamily="18" charset="0"/>
            </a:endParaRPr>
          </a:p>
          <a:p>
            <a:pPr marL="357188" lvl="1" indent="-196850" algn="just">
              <a:buFont typeface="Arial" panose="020B0604020202020204" pitchFamily="34" charset="0"/>
              <a:buChar char="•"/>
            </a:pPr>
            <a:r>
              <a:rPr lang="en-GB" sz="1600" dirty="0" smtClean="0">
                <a:latin typeface="Cambria" panose="02040503050406030204" pitchFamily="18" charset="0"/>
              </a:rPr>
              <a:t>Enlisted professional </a:t>
            </a:r>
            <a:r>
              <a:rPr lang="en-GB" sz="1600" dirty="0">
                <a:latin typeface="Cambria" panose="02040503050406030204" pitchFamily="18" charset="0"/>
              </a:rPr>
              <a:t>publishers to issue the </a:t>
            </a:r>
            <a:endParaRPr lang="en-GB" sz="1600" dirty="0" smtClean="0">
              <a:latin typeface="Cambria" panose="02040503050406030204" pitchFamily="18" charset="0"/>
            </a:endParaRPr>
          </a:p>
          <a:p>
            <a:pPr marL="160338" lvl="1" algn="just"/>
            <a:r>
              <a:rPr lang="en-GB" sz="1600" dirty="0">
                <a:latin typeface="Cambria" panose="02040503050406030204" pitchFamily="18" charset="0"/>
              </a:rPr>
              <a:t> </a:t>
            </a:r>
            <a:r>
              <a:rPr lang="en-GB" sz="1600" dirty="0" smtClean="0">
                <a:latin typeface="Cambria" panose="02040503050406030204" pitchFamily="18" charset="0"/>
              </a:rPr>
              <a:t>    plan </a:t>
            </a:r>
            <a:r>
              <a:rPr lang="en-GB" sz="1600" dirty="0">
                <a:latin typeface="Cambria" panose="02040503050406030204" pitchFamily="18" charset="0"/>
              </a:rPr>
              <a:t>in “Mayfair </a:t>
            </a:r>
            <a:r>
              <a:rPr lang="en-GB" sz="1600" dirty="0" smtClean="0">
                <a:latin typeface="Cambria" panose="02040503050406030204" pitchFamily="18" charset="0"/>
              </a:rPr>
              <a:t>standard” format.</a:t>
            </a:r>
            <a:endParaRPr lang="en-GB" sz="1600" dirty="0">
              <a:latin typeface="Cambria" panose="02040503050406030204" pitchFamily="18" charset="0"/>
            </a:endParaRPr>
          </a:p>
          <a:p>
            <a:pPr marL="357188" lvl="1" indent="-196850" algn="just">
              <a:buFont typeface="Arial" panose="020B0604020202020204" pitchFamily="34" charset="0"/>
              <a:buChar char="•"/>
            </a:pPr>
            <a:endParaRPr lang="en-GB" sz="1600" dirty="0" smtClean="0">
              <a:latin typeface="Cambria" panose="02040503050406030204" pitchFamily="18" charset="0"/>
            </a:endParaRPr>
          </a:p>
          <a:p>
            <a:pPr marL="357188" lvl="1" indent="-196850" algn="just">
              <a:buFont typeface="Arial" panose="020B0604020202020204" pitchFamily="34" charset="0"/>
              <a:buChar char="•"/>
            </a:pPr>
            <a:r>
              <a:rPr lang="en-GB" sz="1600" dirty="0" smtClean="0">
                <a:latin typeface="Cambria" panose="02040503050406030204" pitchFamily="18" charset="0"/>
              </a:rPr>
              <a:t>Each </a:t>
            </a:r>
            <a:r>
              <a:rPr lang="en-GB" sz="1600" dirty="0">
                <a:latin typeface="Cambria" panose="02040503050406030204" pitchFamily="18" charset="0"/>
              </a:rPr>
              <a:t>draft discussed at Planning Sub-Group and issues reported up to Steering </a:t>
            </a:r>
            <a:r>
              <a:rPr lang="en-GB" sz="1600" dirty="0" smtClean="0">
                <a:latin typeface="Cambria" panose="02040503050406030204" pitchFamily="18" charset="0"/>
              </a:rPr>
              <a:t>Group.</a:t>
            </a:r>
          </a:p>
          <a:p>
            <a:pPr marL="357188" lvl="1" indent="-196850" algn="just">
              <a:buFont typeface="Arial" panose="020B0604020202020204" pitchFamily="34" charset="0"/>
              <a:buChar char="•"/>
            </a:pPr>
            <a:endParaRPr lang="en-GB" sz="1600" dirty="0" smtClean="0">
              <a:latin typeface="Cambria" panose="02040503050406030204" pitchFamily="18" charset="0"/>
            </a:endParaRPr>
          </a:p>
          <a:p>
            <a:pPr marL="357188" lvl="1" indent="-196850" algn="just">
              <a:buFont typeface="Arial" panose="020B0604020202020204" pitchFamily="34" charset="0"/>
              <a:buChar char="•"/>
            </a:pPr>
            <a:r>
              <a:rPr lang="en-GB" sz="1600" dirty="0" smtClean="0">
                <a:latin typeface="Cambria" panose="02040503050406030204" pitchFamily="18" charset="0"/>
              </a:rPr>
              <a:t>Draft 3 shared in October with Ron Whelan (MRG – and other MRG members), Lois </a:t>
            </a:r>
            <a:r>
              <a:rPr lang="en-GB" sz="1600" dirty="0" err="1" smtClean="0">
                <a:latin typeface="Cambria" panose="02040503050406030204" pitchFamily="18" charset="0"/>
              </a:rPr>
              <a:t>Pelz</a:t>
            </a:r>
            <a:r>
              <a:rPr lang="en-GB" sz="1600" dirty="0" smtClean="0">
                <a:latin typeface="Cambria" panose="02040503050406030204" pitchFamily="18" charset="0"/>
              </a:rPr>
              <a:t> (RSMSJ), and, by Lucy </a:t>
            </a:r>
            <a:r>
              <a:rPr lang="en-GB" sz="1600" dirty="0" err="1" smtClean="0">
                <a:latin typeface="Cambria" panose="02040503050406030204" pitchFamily="18" charset="0"/>
              </a:rPr>
              <a:t>Whitcutt</a:t>
            </a:r>
            <a:r>
              <a:rPr lang="en-GB" sz="1600" dirty="0" smtClean="0">
                <a:latin typeface="Cambria" panose="02040503050406030204" pitchFamily="18" charset="0"/>
              </a:rPr>
              <a:t>, to various residents on Bourdon St. </a:t>
            </a:r>
          </a:p>
          <a:p>
            <a:pPr marL="160338" lvl="1" algn="just"/>
            <a:endParaRPr lang="en-GB" sz="1600" dirty="0">
              <a:latin typeface="Cambria" panose="02040503050406030204" pitchFamily="18" charset="0"/>
            </a:endParaRPr>
          </a:p>
          <a:p>
            <a:pPr marL="357188" lvl="1" indent="-196850" algn="just">
              <a:buFont typeface="Arial" panose="020B0604020202020204" pitchFamily="34" charset="0"/>
              <a:buChar char="•"/>
            </a:pPr>
            <a:r>
              <a:rPr lang="en-GB" sz="1600" dirty="0">
                <a:latin typeface="Cambria" panose="02040503050406030204" pitchFamily="18" charset="0"/>
              </a:rPr>
              <a:t>Extensive one-on-one meetings with sub-committee members and SG members to discuss drafting.</a:t>
            </a:r>
          </a:p>
          <a:p>
            <a:pPr marL="196850" indent="-196850" algn="just">
              <a:lnSpc>
                <a:spcPct val="150000"/>
              </a:lnSpc>
              <a:buFont typeface="Arial" panose="020B0604020202020204" pitchFamily="34" charset="0"/>
              <a:buChar char="•"/>
            </a:pPr>
            <a:endParaRPr lang="en-GB" sz="1600" dirty="0" smtClean="0">
              <a:latin typeface="Cambria" panose="02040503050406030204" pitchFamily="18" charset="0"/>
            </a:endParaRPr>
          </a:p>
        </p:txBody>
      </p:sp>
      <p:sp>
        <p:nvSpPr>
          <p:cNvPr id="13" name="Rectangle 12"/>
          <p:cNvSpPr/>
          <p:nvPr/>
        </p:nvSpPr>
        <p:spPr>
          <a:xfrm>
            <a:off x="598117" y="1006455"/>
            <a:ext cx="4199035" cy="369332"/>
          </a:xfrm>
          <a:prstGeom prst="rect">
            <a:avLst/>
          </a:prstGeom>
        </p:spPr>
        <p:txBody>
          <a:bodyPr wrap="none">
            <a:spAutoFit/>
          </a:bodyPr>
          <a:lstStyle/>
          <a:p>
            <a:r>
              <a:rPr lang="en-GB" b="1" dirty="0" smtClean="0">
                <a:latin typeface="Cambria" panose="02040503050406030204" pitchFamily="18" charset="0"/>
              </a:rPr>
              <a:t>Progress since April 2016 AGM (cont.)</a:t>
            </a:r>
            <a:endParaRPr lang="en-GB" b="1" dirty="0">
              <a:latin typeface="Cambria" panose="02040503050406030204" pitchFamily="18" charset="0"/>
            </a:endParaRPr>
          </a:p>
        </p:txBody>
      </p:sp>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52508" y="6128534"/>
            <a:ext cx="1599460" cy="674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5"/>
          <a:stretch>
            <a:fillRect/>
          </a:stretch>
        </p:blipFill>
        <p:spPr>
          <a:xfrm>
            <a:off x="5067202" y="1578237"/>
            <a:ext cx="3248323" cy="2213075"/>
          </a:xfrm>
          <a:prstGeom prst="rect">
            <a:avLst/>
          </a:prstGeom>
        </p:spPr>
      </p:pic>
    </p:spTree>
    <p:extLst>
      <p:ext uri="{BB962C8B-B14F-4D97-AF65-F5344CB8AC3E}">
        <p14:creationId xmlns:p14="http://schemas.microsoft.com/office/powerpoint/2010/main" val="9437265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6F15528-21DE-4FAA-801E-634DDDAF4B2B}" type="slidenum">
              <a:rPr lang="en-US" smtClean="0"/>
              <a:pPr/>
              <a:t>8</a:t>
            </a:fld>
            <a:endParaRPr lang="en-US"/>
          </a:p>
        </p:txBody>
      </p:sp>
      <p:cxnSp>
        <p:nvCxnSpPr>
          <p:cNvPr id="7" name="Straight Connector 6"/>
          <p:cNvCxnSpPr/>
          <p:nvPr/>
        </p:nvCxnSpPr>
        <p:spPr>
          <a:xfrm>
            <a:off x="609600" y="838200"/>
            <a:ext cx="77724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a:off x="609600" y="6012827"/>
            <a:ext cx="7772400" cy="0"/>
          </a:xfrm>
          <a:prstGeom prst="line">
            <a:avLst/>
          </a:prstGeom>
          <a:ln w="28575"/>
        </p:spPr>
        <p:style>
          <a:lnRef idx="1">
            <a:schemeClr val="dk1"/>
          </a:lnRef>
          <a:fillRef idx="0">
            <a:schemeClr val="dk1"/>
          </a:fillRef>
          <a:effectRef idx="0">
            <a:schemeClr val="dk1"/>
          </a:effectRef>
          <a:fontRef idx="minor">
            <a:schemeClr val="tx1"/>
          </a:fontRef>
        </p:style>
      </p:cxnSp>
      <p:sp>
        <p:nvSpPr>
          <p:cNvPr id="9" name="Rectangle 8"/>
          <p:cNvSpPr/>
          <p:nvPr/>
        </p:nvSpPr>
        <p:spPr>
          <a:xfrm>
            <a:off x="598117" y="190732"/>
            <a:ext cx="5864298" cy="646331"/>
          </a:xfrm>
          <a:prstGeom prst="rect">
            <a:avLst/>
          </a:prstGeom>
        </p:spPr>
        <p:txBody>
          <a:bodyPr wrap="none">
            <a:spAutoFit/>
          </a:bodyPr>
          <a:lstStyle/>
          <a:p>
            <a:r>
              <a:rPr lang="en-GB" sz="3600" dirty="0" smtClean="0">
                <a:latin typeface="Cambria" panose="02040503050406030204" pitchFamily="18" charset="0"/>
              </a:rPr>
              <a:t>Neighbourhood Plan Update </a:t>
            </a:r>
            <a:endParaRPr lang="en-GB" sz="3600" dirty="0">
              <a:latin typeface="Cambria" panose="02040503050406030204" pitchFamily="18" charset="0"/>
            </a:endParaRPr>
          </a:p>
        </p:txBody>
      </p:sp>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9513"/>
          <a:stretch/>
        </p:blipFill>
        <p:spPr bwMode="auto">
          <a:xfrm>
            <a:off x="609600" y="1057475"/>
            <a:ext cx="7751333" cy="304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48378" y="1014137"/>
            <a:ext cx="2484206" cy="369332"/>
          </a:xfrm>
          <a:prstGeom prst="rect">
            <a:avLst/>
          </a:prstGeom>
        </p:spPr>
        <p:txBody>
          <a:bodyPr wrap="none">
            <a:spAutoFit/>
          </a:bodyPr>
          <a:lstStyle/>
          <a:p>
            <a:r>
              <a:rPr lang="en-GB" b="1" dirty="0" smtClean="0">
                <a:latin typeface="Cambria" panose="02040503050406030204" pitchFamily="18" charset="0"/>
              </a:rPr>
              <a:t>Stakeholder Meetings</a:t>
            </a:r>
            <a:endParaRPr lang="en-GB" b="1" dirty="0">
              <a:latin typeface="Cambria" panose="02040503050406030204" pitchFamily="18" charset="0"/>
            </a:endParaRPr>
          </a:p>
        </p:txBody>
      </p:sp>
      <p:sp>
        <p:nvSpPr>
          <p:cNvPr id="4" name="Rectangle 3"/>
          <p:cNvSpPr/>
          <p:nvPr/>
        </p:nvSpPr>
        <p:spPr>
          <a:xfrm>
            <a:off x="584625" y="3975645"/>
            <a:ext cx="7754378" cy="2062103"/>
          </a:xfrm>
          <a:prstGeom prst="rect">
            <a:avLst/>
          </a:prstGeom>
        </p:spPr>
        <p:txBody>
          <a:bodyPr wrap="square">
            <a:spAutoFit/>
          </a:bodyPr>
          <a:lstStyle/>
          <a:p>
            <a:pPr marL="196850" indent="-196850" algn="just">
              <a:buFont typeface="Arial" panose="020B0604020202020204" pitchFamily="34" charset="0"/>
              <a:buChar char="•"/>
            </a:pPr>
            <a:r>
              <a:rPr lang="en-GB" sz="1600" dirty="0">
                <a:latin typeface="Cambria" panose="02040503050406030204" pitchFamily="18" charset="0"/>
              </a:rPr>
              <a:t>Allowing the people of Mayfair to direct planning policy in Mayfair </a:t>
            </a:r>
            <a:endParaRPr lang="en-GB" sz="1600" dirty="0" smtClean="0">
              <a:latin typeface="Cambria" panose="02040503050406030204" pitchFamily="18" charset="0"/>
            </a:endParaRPr>
          </a:p>
          <a:p>
            <a:pPr marL="196850" indent="-196850" algn="just">
              <a:buFont typeface="Arial" panose="020B0604020202020204" pitchFamily="34" charset="0"/>
              <a:buChar char="•"/>
            </a:pPr>
            <a:r>
              <a:rPr lang="en-GB" sz="1600" dirty="0">
                <a:latin typeface="Cambria" panose="02040503050406030204" pitchFamily="18" charset="0"/>
              </a:rPr>
              <a:t>Balancing growth with the need to preserve and enhance Mayfair </a:t>
            </a:r>
            <a:endParaRPr lang="en-GB" sz="1600" dirty="0" smtClean="0">
              <a:latin typeface="Cambria" panose="02040503050406030204" pitchFamily="18" charset="0"/>
            </a:endParaRPr>
          </a:p>
          <a:p>
            <a:pPr marL="196850" indent="-196850" algn="just">
              <a:buFont typeface="Arial" panose="020B0604020202020204" pitchFamily="34" charset="0"/>
              <a:buChar char="•"/>
            </a:pPr>
            <a:r>
              <a:rPr lang="en-GB" sz="1600" dirty="0">
                <a:latin typeface="Cambria" panose="02040503050406030204" pitchFamily="18" charset="0"/>
              </a:rPr>
              <a:t>Balancing needs and interests of residents, businesses, workers and </a:t>
            </a:r>
            <a:r>
              <a:rPr lang="en-GB" sz="1600" dirty="0" smtClean="0">
                <a:latin typeface="Cambria" panose="02040503050406030204" pitchFamily="18" charset="0"/>
              </a:rPr>
              <a:t>visitors</a:t>
            </a:r>
          </a:p>
          <a:p>
            <a:pPr marL="196850" indent="-196850" algn="just">
              <a:buFont typeface="Arial" panose="020B0604020202020204" pitchFamily="34" charset="0"/>
              <a:buChar char="•"/>
            </a:pPr>
            <a:r>
              <a:rPr lang="en-GB" sz="1600" dirty="0" smtClean="0">
                <a:latin typeface="Cambria" panose="02040503050406030204" pitchFamily="18" charset="0"/>
              </a:rPr>
              <a:t>Requirement to be in ‘general conformity’ with existing development plan policy (London Plan and Westminster’s City Plan) and national policy (NPPF and NPPG). One of the most challenging requirements. Also not repeating these policies. </a:t>
            </a:r>
          </a:p>
          <a:p>
            <a:pPr marL="196850" indent="-196850" algn="just">
              <a:buFont typeface="Arial" panose="020B0604020202020204" pitchFamily="34" charset="0"/>
              <a:buChar char="•"/>
            </a:pPr>
            <a:r>
              <a:rPr lang="en-GB" sz="1600" dirty="0" smtClean="0">
                <a:latin typeface="Cambria" panose="02040503050406030204" pitchFamily="18" charset="0"/>
              </a:rPr>
              <a:t>Changes of use not requiring planning permission</a:t>
            </a:r>
          </a:p>
          <a:p>
            <a:pPr marL="196850" indent="-196850" algn="just">
              <a:buFont typeface="Arial" panose="020B0604020202020204" pitchFamily="34" charset="0"/>
              <a:buChar char="•"/>
            </a:pPr>
            <a:r>
              <a:rPr lang="en-GB" sz="1600" dirty="0" smtClean="0">
                <a:latin typeface="Cambria" panose="02040503050406030204" pitchFamily="18" charset="0"/>
              </a:rPr>
              <a:t>Licencing / neighbourhood management as separate regimes</a:t>
            </a:r>
          </a:p>
        </p:txBody>
      </p:sp>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9513"/>
          <a:stretch/>
        </p:blipFill>
        <p:spPr bwMode="auto">
          <a:xfrm>
            <a:off x="585547" y="3657600"/>
            <a:ext cx="7775386" cy="304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609600" y="3620395"/>
            <a:ext cx="3324949" cy="369332"/>
          </a:xfrm>
          <a:prstGeom prst="rect">
            <a:avLst/>
          </a:prstGeom>
        </p:spPr>
        <p:txBody>
          <a:bodyPr wrap="none">
            <a:spAutoFit/>
          </a:bodyPr>
          <a:lstStyle/>
          <a:p>
            <a:r>
              <a:rPr lang="en-GB" b="1" dirty="0" smtClean="0">
                <a:latin typeface="Cambria" panose="02040503050406030204" pitchFamily="18" charset="0"/>
              </a:rPr>
              <a:t>Challenges and Opportunities</a:t>
            </a:r>
            <a:endParaRPr lang="en-GB" b="1" dirty="0">
              <a:latin typeface="Cambria" panose="02040503050406030204" pitchFamily="18" charset="0"/>
            </a:endParaRPr>
          </a:p>
        </p:txBody>
      </p:sp>
      <p:sp>
        <p:nvSpPr>
          <p:cNvPr id="2" name="Rectangle 1"/>
          <p:cNvSpPr>
            <a:spLocks noChangeAspect="1"/>
          </p:cNvSpPr>
          <p:nvPr/>
        </p:nvSpPr>
        <p:spPr>
          <a:xfrm>
            <a:off x="603828" y="1443329"/>
            <a:ext cx="7762876" cy="3539430"/>
          </a:xfrm>
          <a:prstGeom prst="rect">
            <a:avLst/>
          </a:prstGeom>
        </p:spPr>
        <p:txBody>
          <a:bodyPr wrap="square" numCol="2">
            <a:spAutoFit/>
          </a:bodyPr>
          <a:lstStyle/>
          <a:p>
            <a:pPr marL="171450" lvl="0" indent="-171450" algn="just">
              <a:buFont typeface="Arial" panose="020B0604020202020204" pitchFamily="34" charset="0"/>
              <a:buChar char="•"/>
            </a:pPr>
            <a:r>
              <a:rPr lang="en-GB" sz="1600" dirty="0">
                <a:latin typeface="Cambria" panose="02040503050406030204" pitchFamily="18" charset="0"/>
              </a:rPr>
              <a:t>Baroness </a:t>
            </a:r>
            <a:r>
              <a:rPr lang="en-GB" sz="1600" dirty="0" err="1">
                <a:latin typeface="Cambria" panose="02040503050406030204" pitchFamily="18" charset="0"/>
              </a:rPr>
              <a:t>Couttie</a:t>
            </a:r>
            <a:r>
              <a:rPr lang="en-GB" sz="1600" dirty="0">
                <a:latin typeface="Cambria" panose="02040503050406030204" pitchFamily="18" charset="0"/>
              </a:rPr>
              <a:t> (11 Nov 2016) </a:t>
            </a:r>
            <a:endParaRPr lang="en-GB" sz="1600" dirty="0" smtClean="0">
              <a:latin typeface="Cambria" panose="02040503050406030204" pitchFamily="18" charset="0"/>
            </a:endParaRPr>
          </a:p>
          <a:p>
            <a:pPr marL="171450" lvl="0" indent="-171450" algn="just">
              <a:buFont typeface="Arial" panose="020B0604020202020204" pitchFamily="34" charset="0"/>
              <a:buChar char="•"/>
            </a:pPr>
            <a:r>
              <a:rPr lang="en-GB" sz="1600" dirty="0">
                <a:latin typeface="Cambria" panose="02040503050406030204" pitchFamily="18" charset="0"/>
              </a:rPr>
              <a:t>Westminster City Council (27 Apr 2016, 13 Sept 2016, 17 Nov 2016 &amp; 1 Feb 2017)</a:t>
            </a:r>
          </a:p>
          <a:p>
            <a:pPr marL="171450" indent="-171450" algn="just">
              <a:buFont typeface="Arial" panose="020B0604020202020204" pitchFamily="34" charset="0"/>
              <a:buChar char="•"/>
            </a:pPr>
            <a:r>
              <a:rPr lang="en-GB" sz="1600" dirty="0">
                <a:latin typeface="Cambria" panose="02040503050406030204" pitchFamily="18" charset="0"/>
              </a:rPr>
              <a:t>TfL (</a:t>
            </a:r>
            <a:r>
              <a:rPr lang="da-DK" sz="1600" dirty="0">
                <a:latin typeface="Cambria" panose="02040503050406030204" pitchFamily="18" charset="0"/>
              </a:rPr>
              <a:t>11 Aug 2016 &amp; 19 Dec 2016)</a:t>
            </a:r>
            <a:endParaRPr lang="en-GB" sz="1600" dirty="0">
              <a:latin typeface="Cambria" panose="02040503050406030204" pitchFamily="18" charset="0"/>
            </a:endParaRPr>
          </a:p>
          <a:p>
            <a:pPr marL="171450" indent="-171450" algn="just">
              <a:buFont typeface="Arial" panose="020B0604020202020204" pitchFamily="34" charset="0"/>
              <a:buChar char="•"/>
            </a:pPr>
            <a:r>
              <a:rPr lang="en-GB" sz="1600" dirty="0">
                <a:latin typeface="Cambria" panose="02040503050406030204" pitchFamily="18" charset="0"/>
              </a:rPr>
              <a:t>The Royal Parks (25 Jan 2017)</a:t>
            </a:r>
          </a:p>
          <a:p>
            <a:pPr marL="171450" lvl="0" indent="-171450" algn="just">
              <a:buFont typeface="Arial" panose="020B0604020202020204" pitchFamily="34" charset="0"/>
              <a:buChar char="•"/>
            </a:pPr>
            <a:r>
              <a:rPr lang="en-GB" sz="1600" dirty="0" smtClean="0">
                <a:latin typeface="Cambria" panose="02040503050406030204" pitchFamily="18" charset="0"/>
              </a:rPr>
              <a:t>New West End </a:t>
            </a:r>
            <a:r>
              <a:rPr lang="en-GB" sz="1600" dirty="0">
                <a:latin typeface="Cambria" panose="02040503050406030204" pitchFamily="18" charset="0"/>
              </a:rPr>
              <a:t>Company (1 </a:t>
            </a:r>
            <a:r>
              <a:rPr lang="en-GB" sz="1600" dirty="0" smtClean="0">
                <a:latin typeface="Cambria" panose="02040503050406030204" pitchFamily="18" charset="0"/>
              </a:rPr>
              <a:t>Aug 2016)</a:t>
            </a:r>
          </a:p>
          <a:p>
            <a:pPr marL="171450" lvl="0" indent="-171450" algn="just">
              <a:buFont typeface="Arial" panose="020B0604020202020204" pitchFamily="34" charset="0"/>
              <a:buChar char="•"/>
            </a:pPr>
            <a:r>
              <a:rPr lang="en-GB" sz="1600" dirty="0" smtClean="0">
                <a:latin typeface="Cambria" panose="02040503050406030204" pitchFamily="18" charset="0"/>
              </a:rPr>
              <a:t>Heart of London (7 Sept 2016)</a:t>
            </a:r>
          </a:p>
          <a:p>
            <a:pPr marL="171450" lvl="0" indent="-171450" algn="just">
              <a:buFont typeface="Arial" panose="020B0604020202020204" pitchFamily="34" charset="0"/>
              <a:buChar char="•"/>
            </a:pPr>
            <a:r>
              <a:rPr lang="en-GB" sz="1600" dirty="0" smtClean="0">
                <a:latin typeface="Cambria" panose="02040503050406030204" pitchFamily="18" charset="0"/>
              </a:rPr>
              <a:t>Regent Street </a:t>
            </a:r>
            <a:r>
              <a:rPr lang="en-GB" sz="1600" dirty="0">
                <a:latin typeface="Cambria" panose="02040503050406030204" pitchFamily="18" charset="0"/>
              </a:rPr>
              <a:t>Association (7 </a:t>
            </a:r>
            <a:r>
              <a:rPr lang="en-GB" sz="1600" dirty="0" smtClean="0">
                <a:latin typeface="Cambria" panose="02040503050406030204" pitchFamily="18" charset="0"/>
              </a:rPr>
              <a:t>Sept 2016)</a:t>
            </a:r>
          </a:p>
          <a:p>
            <a:pPr marL="171450" lvl="0" indent="-171450" algn="just">
              <a:buFont typeface="Arial" panose="020B0604020202020204" pitchFamily="34" charset="0"/>
              <a:buChar char="•"/>
            </a:pPr>
            <a:endParaRPr lang="en-GB" sz="1600" dirty="0">
              <a:latin typeface="Cambria" panose="02040503050406030204" pitchFamily="18" charset="0"/>
            </a:endParaRPr>
          </a:p>
          <a:p>
            <a:pPr marL="171450" lvl="0" indent="-171450" algn="just">
              <a:buFont typeface="Arial" panose="020B0604020202020204" pitchFamily="34" charset="0"/>
              <a:buChar char="•"/>
            </a:pPr>
            <a:endParaRPr lang="en-GB" sz="1600" dirty="0" smtClean="0">
              <a:latin typeface="Cambria" panose="02040503050406030204" pitchFamily="18" charset="0"/>
            </a:endParaRPr>
          </a:p>
          <a:p>
            <a:pPr marL="171450" lvl="0" indent="-171450" algn="just">
              <a:buFont typeface="Arial" panose="020B0604020202020204" pitchFamily="34" charset="0"/>
              <a:buChar char="•"/>
            </a:pPr>
            <a:endParaRPr lang="en-GB" sz="1600" dirty="0">
              <a:latin typeface="Cambria" panose="02040503050406030204" pitchFamily="18" charset="0"/>
            </a:endParaRPr>
          </a:p>
          <a:p>
            <a:pPr marL="171450" lvl="0" indent="-171450" algn="just">
              <a:buFont typeface="Arial" panose="020B0604020202020204" pitchFamily="34" charset="0"/>
              <a:buChar char="•"/>
            </a:pPr>
            <a:endParaRPr lang="en-GB" sz="1600" dirty="0" smtClean="0">
              <a:latin typeface="Cambria" panose="02040503050406030204" pitchFamily="18" charset="0"/>
            </a:endParaRPr>
          </a:p>
          <a:p>
            <a:pPr marL="171450" lvl="0" indent="-171450" algn="just">
              <a:buFont typeface="Arial" panose="020B0604020202020204" pitchFamily="34" charset="0"/>
              <a:buChar char="•"/>
            </a:pPr>
            <a:endParaRPr lang="en-GB" sz="1600" dirty="0">
              <a:latin typeface="Cambria" panose="02040503050406030204" pitchFamily="18" charset="0"/>
            </a:endParaRPr>
          </a:p>
          <a:p>
            <a:pPr marL="171450" lvl="0" indent="-171450" algn="just">
              <a:buFont typeface="Arial" panose="020B0604020202020204" pitchFamily="34" charset="0"/>
              <a:buChar char="•"/>
            </a:pPr>
            <a:endParaRPr lang="en-GB" sz="1600" dirty="0" smtClean="0">
              <a:latin typeface="Cambria" panose="02040503050406030204" pitchFamily="18" charset="0"/>
            </a:endParaRPr>
          </a:p>
          <a:p>
            <a:pPr marL="360363" lvl="0" indent="-171450" algn="just">
              <a:buFont typeface="Arial" panose="020B0604020202020204" pitchFamily="34" charset="0"/>
              <a:buChar char="•"/>
            </a:pPr>
            <a:r>
              <a:rPr lang="en-GB" sz="1600" dirty="0" smtClean="0">
                <a:latin typeface="Cambria" panose="02040503050406030204" pitchFamily="18" charset="0"/>
              </a:rPr>
              <a:t>Peabody Estate (16 Jan 2017)</a:t>
            </a:r>
          </a:p>
          <a:p>
            <a:pPr marL="357188" indent="-171450" algn="just">
              <a:buFont typeface="Arial" panose="020B0604020202020204" pitchFamily="34" charset="0"/>
              <a:buChar char="•"/>
            </a:pPr>
            <a:r>
              <a:rPr lang="en-GB" sz="1600" dirty="0" smtClean="0">
                <a:latin typeface="Cambria" panose="02040503050406030204" pitchFamily="18" charset="0"/>
              </a:rPr>
              <a:t>Other </a:t>
            </a:r>
            <a:r>
              <a:rPr lang="en-GB" sz="1600" dirty="0">
                <a:latin typeface="Cambria" panose="02040503050406030204" pitchFamily="18" charset="0"/>
              </a:rPr>
              <a:t>Neighbourhood Forums:</a:t>
            </a:r>
          </a:p>
          <a:p>
            <a:pPr marL="357188" lvl="0" indent="-171450" algn="just">
              <a:buFont typeface="Arial" panose="020B0604020202020204" pitchFamily="34" charset="0"/>
              <a:buChar char="•"/>
            </a:pPr>
            <a:r>
              <a:rPr lang="en-GB" sz="1600" dirty="0" smtClean="0">
                <a:latin typeface="Cambria" panose="02040503050406030204" pitchFamily="18" charset="0"/>
              </a:rPr>
              <a:t>Belgravia</a:t>
            </a:r>
            <a:r>
              <a:rPr lang="en-GB" sz="1600" dirty="0">
                <a:latin typeface="Cambria" panose="02040503050406030204" pitchFamily="18" charset="0"/>
              </a:rPr>
              <a:t>, Victoria &amp; </a:t>
            </a:r>
            <a:r>
              <a:rPr lang="en-GB" sz="1600" dirty="0" smtClean="0">
                <a:latin typeface="Cambria" panose="02040503050406030204" pitchFamily="18" charset="0"/>
              </a:rPr>
              <a:t>Knightsbridge (16 </a:t>
            </a:r>
            <a:r>
              <a:rPr lang="en-GB" sz="1600" dirty="0">
                <a:latin typeface="Cambria" panose="02040503050406030204" pitchFamily="18" charset="0"/>
              </a:rPr>
              <a:t>June 2016, 18 July 2016, 12 </a:t>
            </a:r>
            <a:r>
              <a:rPr lang="en-GB" sz="1600" dirty="0" smtClean="0">
                <a:latin typeface="Cambria" panose="02040503050406030204" pitchFamily="18" charset="0"/>
              </a:rPr>
              <a:t>Sept </a:t>
            </a:r>
            <a:r>
              <a:rPr lang="en-GB" sz="1600" dirty="0">
                <a:latin typeface="Cambria" panose="02040503050406030204" pitchFamily="18" charset="0"/>
              </a:rPr>
              <a:t>2016 &amp; 1 </a:t>
            </a:r>
            <a:r>
              <a:rPr lang="en-GB" sz="1600" dirty="0" smtClean="0">
                <a:latin typeface="Cambria" panose="02040503050406030204" pitchFamily="18" charset="0"/>
              </a:rPr>
              <a:t>Nov 2016)</a:t>
            </a:r>
          </a:p>
          <a:p>
            <a:pPr marL="357188" lvl="0" indent="-171450" algn="just">
              <a:buFont typeface="Arial" panose="020B0604020202020204" pitchFamily="34" charset="0"/>
              <a:buChar char="•"/>
            </a:pPr>
            <a:r>
              <a:rPr lang="en-GB" sz="1600" dirty="0" smtClean="0">
                <a:latin typeface="Cambria" panose="02040503050406030204" pitchFamily="18" charset="0"/>
              </a:rPr>
              <a:t>Marylebone</a:t>
            </a:r>
            <a:r>
              <a:rPr lang="en-GB" sz="1600" dirty="0">
                <a:latin typeface="Cambria" panose="02040503050406030204" pitchFamily="18" charset="0"/>
              </a:rPr>
              <a:t>, Soho, St James's, </a:t>
            </a:r>
            <a:r>
              <a:rPr lang="en-GB" sz="1600" dirty="0" err="1" smtClean="0">
                <a:latin typeface="Cambria" panose="02040503050406030204" pitchFamily="18" charset="0"/>
              </a:rPr>
              <a:t>FitzWest</a:t>
            </a:r>
            <a:r>
              <a:rPr lang="en-GB" sz="1600" dirty="0" smtClean="0">
                <a:latin typeface="Cambria" panose="02040503050406030204" pitchFamily="18" charset="0"/>
              </a:rPr>
              <a:t> (2 Mar </a:t>
            </a:r>
            <a:r>
              <a:rPr lang="en-GB" sz="1600" dirty="0">
                <a:latin typeface="Cambria" panose="02040503050406030204" pitchFamily="18" charset="0"/>
              </a:rPr>
              <a:t>2017 &amp; 7 </a:t>
            </a:r>
            <a:r>
              <a:rPr lang="en-GB" sz="1600" dirty="0" smtClean="0">
                <a:latin typeface="Cambria" panose="02040503050406030204" pitchFamily="18" charset="0"/>
              </a:rPr>
              <a:t>Apr 2017)</a:t>
            </a:r>
          </a:p>
          <a:p>
            <a:pPr marL="171450" lvl="0" indent="-171450" algn="just">
              <a:buFont typeface="Arial" panose="020B0604020202020204" pitchFamily="34" charset="0"/>
              <a:buChar char="•"/>
            </a:pPr>
            <a:endParaRPr lang="en-GB" sz="1600" dirty="0" smtClean="0">
              <a:latin typeface="Cambria" panose="02040503050406030204" pitchFamily="18" charset="0"/>
            </a:endParaRPr>
          </a:p>
          <a:p>
            <a:pPr marL="171450" lvl="0" indent="-171450" algn="just">
              <a:buFont typeface="Arial" panose="020B0604020202020204" pitchFamily="34" charset="0"/>
              <a:buChar char="•"/>
            </a:pPr>
            <a:endParaRPr lang="en-GB" sz="1600" dirty="0" smtClean="0">
              <a:latin typeface="Cambria" panose="02040503050406030204" pitchFamily="18" charset="0"/>
            </a:endParaRPr>
          </a:p>
          <a:p>
            <a:pPr marL="171450" lvl="0" indent="-171450" algn="just">
              <a:buFont typeface="Arial" panose="020B0604020202020204" pitchFamily="34" charset="0"/>
              <a:buChar char="•"/>
            </a:pPr>
            <a:endParaRPr lang="en-GB" sz="1600" dirty="0" smtClean="0">
              <a:latin typeface="Cambria" panose="02040503050406030204" pitchFamily="18" charset="0"/>
            </a:endParaRPr>
          </a:p>
        </p:txBody>
      </p:sp>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52508" y="6128534"/>
            <a:ext cx="1599460" cy="674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51213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6F15528-21DE-4FAA-801E-634DDDAF4B2B}" type="slidenum">
              <a:rPr lang="en-US" smtClean="0"/>
              <a:pPr/>
              <a:t>9</a:t>
            </a:fld>
            <a:endParaRPr lang="en-US"/>
          </a:p>
        </p:txBody>
      </p:sp>
      <p:cxnSp>
        <p:nvCxnSpPr>
          <p:cNvPr id="7" name="Straight Connector 6"/>
          <p:cNvCxnSpPr/>
          <p:nvPr/>
        </p:nvCxnSpPr>
        <p:spPr>
          <a:xfrm>
            <a:off x="609600" y="838200"/>
            <a:ext cx="77724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a:off x="609600" y="6012827"/>
            <a:ext cx="7772400" cy="0"/>
          </a:xfrm>
          <a:prstGeom prst="line">
            <a:avLst/>
          </a:prstGeom>
          <a:ln w="28575"/>
        </p:spPr>
        <p:style>
          <a:lnRef idx="1">
            <a:schemeClr val="dk1"/>
          </a:lnRef>
          <a:fillRef idx="0">
            <a:schemeClr val="dk1"/>
          </a:fillRef>
          <a:effectRef idx="0">
            <a:schemeClr val="dk1"/>
          </a:effectRef>
          <a:fontRef idx="minor">
            <a:schemeClr val="tx1"/>
          </a:fontRef>
        </p:style>
      </p:cxnSp>
      <p:sp>
        <p:nvSpPr>
          <p:cNvPr id="9" name="Rectangle 8"/>
          <p:cNvSpPr/>
          <p:nvPr/>
        </p:nvSpPr>
        <p:spPr>
          <a:xfrm>
            <a:off x="598117" y="190732"/>
            <a:ext cx="5864298" cy="646331"/>
          </a:xfrm>
          <a:prstGeom prst="rect">
            <a:avLst/>
          </a:prstGeom>
        </p:spPr>
        <p:txBody>
          <a:bodyPr wrap="none">
            <a:spAutoFit/>
          </a:bodyPr>
          <a:lstStyle/>
          <a:p>
            <a:r>
              <a:rPr lang="en-GB" sz="3600" dirty="0" smtClean="0">
                <a:latin typeface="Cambria" panose="02040503050406030204" pitchFamily="18" charset="0"/>
              </a:rPr>
              <a:t>Neighbourhood Plan Update </a:t>
            </a:r>
            <a:endParaRPr lang="en-GB" sz="3600" dirty="0">
              <a:latin typeface="Cambria" panose="02040503050406030204" pitchFamily="18" charset="0"/>
            </a:endParaRPr>
          </a:p>
        </p:txBody>
      </p:sp>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9513"/>
          <a:stretch/>
        </p:blipFill>
        <p:spPr bwMode="auto">
          <a:xfrm>
            <a:off x="609600" y="1057475"/>
            <a:ext cx="7751333" cy="304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45459" y="992944"/>
            <a:ext cx="1728358" cy="369332"/>
          </a:xfrm>
          <a:prstGeom prst="rect">
            <a:avLst/>
          </a:prstGeom>
        </p:spPr>
        <p:txBody>
          <a:bodyPr wrap="none">
            <a:spAutoFit/>
          </a:bodyPr>
          <a:lstStyle/>
          <a:p>
            <a:r>
              <a:rPr lang="en-GB" b="1" dirty="0" smtClean="0">
                <a:latin typeface="Cambria" panose="02040503050406030204" pitchFamily="18" charset="0"/>
              </a:rPr>
              <a:t>Plan Summary</a:t>
            </a:r>
            <a:endParaRPr lang="en-GB" b="1" dirty="0">
              <a:latin typeface="Cambria" panose="02040503050406030204" pitchFamily="18" charset="0"/>
            </a:endParaRPr>
          </a:p>
        </p:txBody>
      </p:sp>
      <p:sp>
        <p:nvSpPr>
          <p:cNvPr id="2" name="Rectangle 1"/>
          <p:cNvSpPr/>
          <p:nvPr/>
        </p:nvSpPr>
        <p:spPr>
          <a:xfrm>
            <a:off x="603828" y="1393677"/>
            <a:ext cx="7762876" cy="4555093"/>
          </a:xfrm>
          <a:prstGeom prst="rect">
            <a:avLst/>
          </a:prstGeom>
        </p:spPr>
        <p:txBody>
          <a:bodyPr wrap="square">
            <a:spAutoFit/>
          </a:bodyPr>
          <a:lstStyle/>
          <a:p>
            <a:pPr lvl="0" algn="just">
              <a:lnSpc>
                <a:spcPct val="150000"/>
              </a:lnSpc>
            </a:pPr>
            <a:r>
              <a:rPr lang="en-GB" sz="1600" dirty="0" smtClean="0">
                <a:latin typeface="Cambria" panose="02040503050406030204" pitchFamily="18" charset="0"/>
              </a:rPr>
              <a:t>The Plan is divided into 3 main sections:</a:t>
            </a:r>
          </a:p>
          <a:p>
            <a:pPr marL="857250" lvl="1" indent="-400050" algn="just">
              <a:buFont typeface="+mj-lt"/>
              <a:buAutoNum type="romanUcPeriod"/>
            </a:pPr>
            <a:r>
              <a:rPr lang="en-GB" sz="1600" dirty="0" smtClean="0">
                <a:latin typeface="Cambria" panose="02040503050406030204" pitchFamily="18" charset="0"/>
              </a:rPr>
              <a:t>Background:</a:t>
            </a:r>
          </a:p>
          <a:p>
            <a:pPr marL="1314450" lvl="2" indent="-400050" algn="just">
              <a:buFont typeface="Wingdings" panose="05000000000000000000" pitchFamily="2" charset="2"/>
              <a:buChar char="Ø"/>
            </a:pPr>
            <a:r>
              <a:rPr lang="en-GB" sz="1600" dirty="0" smtClean="0">
                <a:latin typeface="Cambria" panose="02040503050406030204" pitchFamily="18" charset="0"/>
              </a:rPr>
              <a:t>Summarising the history of the Forum and the plan process so far</a:t>
            </a:r>
          </a:p>
          <a:p>
            <a:pPr marL="1314450" lvl="2" indent="-400050" algn="just">
              <a:buFont typeface="Wingdings" panose="05000000000000000000" pitchFamily="2" charset="2"/>
              <a:buChar char="Ø"/>
            </a:pPr>
            <a:r>
              <a:rPr lang="en-GB" sz="1600" dirty="0" smtClean="0">
                <a:latin typeface="Cambria" panose="02040503050406030204" pitchFamily="18" charset="0"/>
              </a:rPr>
              <a:t>Setting out the vision for Mayfair (as approved in the 2015 Consultation) </a:t>
            </a:r>
          </a:p>
          <a:p>
            <a:pPr marL="1314450" lvl="2" indent="-400050" algn="just">
              <a:spcAft>
                <a:spcPts val="600"/>
              </a:spcAft>
              <a:buFont typeface="Wingdings" panose="05000000000000000000" pitchFamily="2" charset="2"/>
              <a:buChar char="Ø"/>
            </a:pPr>
            <a:r>
              <a:rPr lang="en-GB" sz="1600" dirty="0" smtClean="0">
                <a:latin typeface="Cambria" panose="02040503050406030204" pitchFamily="18" charset="0"/>
              </a:rPr>
              <a:t>Detailing the current and emerging planning policy framework (“scene-setting”)</a:t>
            </a:r>
          </a:p>
          <a:p>
            <a:pPr marL="800100" lvl="1" indent="-342900" algn="just">
              <a:buFont typeface="+mj-lt"/>
              <a:buAutoNum type="romanUcPeriod"/>
            </a:pPr>
            <a:r>
              <a:rPr lang="en-GB" sz="1600" dirty="0" smtClean="0">
                <a:latin typeface="Cambria" panose="02040503050406030204" pitchFamily="18" charset="0"/>
              </a:rPr>
              <a:t>Planning Policies:</a:t>
            </a:r>
          </a:p>
          <a:p>
            <a:pPr marL="804863" lvl="1" algn="just"/>
            <a:r>
              <a:rPr lang="en-GB" sz="1600" dirty="0" smtClean="0">
                <a:latin typeface="Cambria" panose="02040503050406030204" pitchFamily="18" charset="0"/>
              </a:rPr>
              <a:t>Subdivided into four main areas of focus:</a:t>
            </a:r>
          </a:p>
          <a:p>
            <a:pPr marL="1314450" lvl="2" indent="-400050" algn="just">
              <a:buFont typeface="Wingdings" panose="05000000000000000000" pitchFamily="2" charset="2"/>
              <a:buChar char="Ø"/>
            </a:pPr>
            <a:r>
              <a:rPr lang="en-GB" sz="1600" dirty="0">
                <a:latin typeface="Cambria" panose="02040503050406030204" pitchFamily="18" charset="0"/>
              </a:rPr>
              <a:t>Transforming Public Realm</a:t>
            </a:r>
          </a:p>
          <a:p>
            <a:pPr marL="1314450" lvl="2" indent="-400050" algn="just">
              <a:buFont typeface="Wingdings" panose="05000000000000000000" pitchFamily="2" charset="2"/>
              <a:buChar char="Ø"/>
            </a:pPr>
            <a:r>
              <a:rPr lang="en-GB" sz="1600" dirty="0">
                <a:latin typeface="Cambria" panose="02040503050406030204" pitchFamily="18" charset="0"/>
              </a:rPr>
              <a:t>Directing Growth</a:t>
            </a:r>
          </a:p>
          <a:p>
            <a:pPr marL="1314450" lvl="2" indent="-400050" algn="just">
              <a:buFont typeface="Wingdings" panose="05000000000000000000" pitchFamily="2" charset="2"/>
              <a:buChar char="Ø"/>
            </a:pPr>
            <a:r>
              <a:rPr lang="en-GB" sz="1600" dirty="0">
                <a:latin typeface="Cambria" panose="02040503050406030204" pitchFamily="18" charset="0"/>
              </a:rPr>
              <a:t>Enhancing Experience</a:t>
            </a:r>
          </a:p>
          <a:p>
            <a:pPr marL="1314450" lvl="2" indent="-400050" algn="just">
              <a:spcAft>
                <a:spcPts val="600"/>
              </a:spcAft>
              <a:buFont typeface="Wingdings" panose="05000000000000000000" pitchFamily="2" charset="2"/>
              <a:buChar char="Ø"/>
            </a:pPr>
            <a:r>
              <a:rPr lang="en-GB" sz="1600" dirty="0">
                <a:latin typeface="Cambria" panose="02040503050406030204" pitchFamily="18" charset="0"/>
              </a:rPr>
              <a:t>Building on Heritage</a:t>
            </a:r>
          </a:p>
          <a:p>
            <a:pPr marL="857250" lvl="1" indent="-400050" algn="just">
              <a:buFont typeface="+mj-lt"/>
              <a:buAutoNum type="romanUcPeriod" startAt="3"/>
            </a:pPr>
            <a:r>
              <a:rPr lang="en-GB" sz="1600" dirty="0" smtClean="0">
                <a:latin typeface="Cambria" panose="02040503050406030204" pitchFamily="18" charset="0"/>
              </a:rPr>
              <a:t>Priorities, Infrastructure, Management, Monitoring and Review:</a:t>
            </a:r>
          </a:p>
          <a:p>
            <a:pPr marL="1252538" lvl="1" indent="-342900" algn="just">
              <a:buFont typeface="Wingdings" panose="05000000000000000000" pitchFamily="2" charset="2"/>
              <a:buChar char="Ø"/>
            </a:pPr>
            <a:r>
              <a:rPr lang="en-GB" sz="1600" dirty="0" smtClean="0">
                <a:latin typeface="Cambria" panose="02040503050406030204" pitchFamily="18" charset="0"/>
              </a:rPr>
              <a:t>Neighbourhood management</a:t>
            </a:r>
          </a:p>
          <a:p>
            <a:pPr marL="1252538" lvl="1" indent="-342900" algn="just">
              <a:buFont typeface="Wingdings" panose="05000000000000000000" pitchFamily="2" charset="2"/>
              <a:buChar char="Ø"/>
            </a:pPr>
            <a:r>
              <a:rPr lang="en-GB" sz="1600" dirty="0" smtClean="0">
                <a:latin typeface="Cambria" panose="02040503050406030204" pitchFamily="18" charset="0"/>
              </a:rPr>
              <a:t>The application of Community Infrastructure Levy</a:t>
            </a:r>
          </a:p>
          <a:p>
            <a:pPr marL="1252538" lvl="1" indent="-342900" algn="just">
              <a:buFont typeface="Wingdings" panose="05000000000000000000" pitchFamily="2" charset="2"/>
              <a:buChar char="Ø"/>
            </a:pPr>
            <a:r>
              <a:rPr lang="en-GB" sz="1600" dirty="0" smtClean="0">
                <a:latin typeface="Cambria" panose="02040503050406030204" pitchFamily="18" charset="0"/>
              </a:rPr>
              <a:t>The ongoing monitoring and review of the plan for the future. </a:t>
            </a:r>
            <a:endParaRPr lang="en-GB" sz="1600" dirty="0">
              <a:latin typeface="Cambria" panose="02040503050406030204" pitchFamily="18" charset="0"/>
            </a:endParaRPr>
          </a:p>
        </p:txBody>
      </p:sp>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52508" y="6128534"/>
            <a:ext cx="1599460" cy="674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098070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2264</TotalTime>
  <Words>1717</Words>
  <Application>Microsoft Office PowerPoint</Application>
  <PresentationFormat>On-screen Show (4:3)</PresentationFormat>
  <Paragraphs>348</Paragraphs>
  <Slides>27</Slides>
  <Notes>16</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Emilie Walker</dc:creator>
  <cp:lastModifiedBy>Jasmine Tredget</cp:lastModifiedBy>
  <cp:revision>54</cp:revision>
  <cp:lastPrinted>2016-04-22T15:49:48Z</cp:lastPrinted>
  <dcterms:created xsi:type="dcterms:W3CDTF">2006-08-16T00:00:00Z</dcterms:created>
  <dcterms:modified xsi:type="dcterms:W3CDTF">2017-06-13T15:26:47Z</dcterms:modified>
</cp:coreProperties>
</file>